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</p:sldIdLst>
  <p:sldSz cx="9144000" cy="5143500" type="screen16x9"/>
  <p:notesSz cx="6858000" cy="9144000"/>
  <p:embeddedFontLst>
    <p:embeddedFont>
      <p:font typeface="Nanum Gothic" panose="020B0600000101010101" charset="-127"/>
      <p:regular r:id="rId30"/>
      <p:bold r:id="rId31"/>
    </p:embeddedFont>
    <p:embeddedFont>
      <p:font typeface="Impact" panose="020B0806030902050204" pitchFamily="34" charset="0"/>
      <p:regular r:id="rId32"/>
    </p:embeddedFont>
    <p:embeddedFont>
      <p:font typeface="Poppins" panose="020B0600000101010101" charset="0"/>
      <p:regular r:id="rId33"/>
      <p:bold r:id="rId34"/>
      <p:italic r:id="rId35"/>
      <p:boldItalic r:id="rId36"/>
    </p:embeddedFont>
    <p:embeddedFont>
      <p:font typeface="Gowun Dodum" panose="020B0600000101010101" charset="-127"/>
      <p:regular r:id="rId37"/>
    </p:embeddedFont>
    <p:embeddedFont>
      <p:font typeface="Ubuntu" panose="020B0600000101010101" charset="0"/>
      <p:regular r:id="rId38"/>
      <p:bold r:id="rId39"/>
      <p:italic r:id="rId40"/>
      <p:boldItalic r:id="rId41"/>
    </p:embeddedFont>
    <p:embeddedFont>
      <p:font typeface="Verdana" panose="020B0604030504040204" pitchFamily="34" charset="0"/>
      <p:regular r:id="rId42"/>
      <p:bold r:id="rId43"/>
      <p:italic r:id="rId44"/>
      <p:boldItalic r:id="rId4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314CC6E-724D-4076-963C-5DC3DFE41CC2}">
  <a:tblStyle styleId="{E314CC6E-724D-4076-963C-5DC3DFE41CC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4" d="100"/>
          <a:sy n="144" d="100"/>
        </p:scale>
        <p:origin x="654" y="6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41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font" Target="fonts/font1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4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font" Target="fonts/font14.fntdata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1c2b6773fdd_0_2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1c2b6773fdd_0_2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1c2b6773fdd_0_6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1c2b6773fdd_0_6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1c2b6773fdd_0_6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1c2b6773fdd_0_6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1c2b6773fdd_0_7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1c2b6773fdd_0_7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c2b6773fdd_0_7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c2b6773fdd_0_7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1c2b6773fdd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1c2b6773fdd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1c2b6773fdd_0_8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1c2b6773fdd_0_8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1c2b6773fdd_0_6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1c2b6773fdd_0_6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1c2b6773fdd_0_6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1c2b6773fdd_0_6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1c2b6773fdd_0_3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1c2b6773fdd_0_3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c2b6773fdd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c2b6773fdd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1c2b6773fdd_0_5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" name="Google Shape;562;g1c2b6773fdd_0_5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g1c2b6773fdd_0_8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9" name="Google Shape;579;g1c2b6773fdd_0_8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g1c2b6773fdd_0_8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7" name="Google Shape;597;g1c2b6773fdd_0_8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g1c2b6773fdd_0_8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5" name="Google Shape;615;g1c2b6773fdd_0_8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g1c2b6773fdd_0_8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3" name="Google Shape;633;g1c2b6773fdd_0_8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g1c2b6773fdd_0_9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1" name="Google Shape;651;g1c2b6773fdd_0_9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g1c2b6773fdd_0_9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9" name="Google Shape;669;g1c2b6773fdd_0_9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g1c2b6773fdd_0_9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7" name="Google Shape;687;g1c2b6773fdd_0_9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c2b6773fdd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1c2b6773fdd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c2b6773fdd_0_9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c2b6773fdd_0_9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c2b6773fdd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1c2b6773fdd_0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c2b6773fdd_0_1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c2b6773fdd_0_1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c2b6773fdd_0_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c2b6773fdd_0_2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c2b6773fdd_0_2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c2b6773fdd_0_2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c2b6773fdd_0_2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1c2b6773fdd_0_2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FFD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354125" y="66375"/>
            <a:ext cx="8472300" cy="50772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algn="bl" rotWithShape="0">
              <a:srgbClr val="B7B7B7">
                <a:alpha val="8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2427450" y="2049100"/>
            <a:ext cx="42891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800">
                <a:latin typeface="Nanum Gothic"/>
                <a:ea typeface="Nanum Gothic"/>
                <a:cs typeface="Nanum Gothic"/>
                <a:sym typeface="Nanum Gothic"/>
              </a:rPr>
              <a:t>케이마켓 팀 프로젝트 4조</a:t>
            </a:r>
            <a:endParaRPr sz="28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56" name="Google Shape;56;p13"/>
          <p:cNvSpPr/>
          <p:nvPr/>
        </p:nvSpPr>
        <p:spPr>
          <a:xfrm>
            <a:off x="2469950" y="2664700"/>
            <a:ext cx="4045800" cy="186000"/>
          </a:xfrm>
          <a:prstGeom prst="rect">
            <a:avLst/>
          </a:prstGeom>
          <a:solidFill>
            <a:srgbClr val="F8E1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/>
              <a:t>4    조    </a:t>
            </a:r>
            <a:r>
              <a:rPr lang="ko" sz="800">
                <a:solidFill>
                  <a:schemeClr val="dk1"/>
                </a:solidFill>
              </a:rPr>
              <a:t>·    </a:t>
            </a:r>
            <a:r>
              <a:rPr lang="ko" sz="800"/>
              <a:t>서    정    현     ·     조    광    호     </a:t>
            </a:r>
            <a:r>
              <a:rPr lang="ko" sz="800">
                <a:solidFill>
                  <a:schemeClr val="dk1"/>
                </a:solidFill>
              </a:rPr>
              <a:t>·     조    주    영</a:t>
            </a:r>
            <a:endParaRPr sz="800"/>
          </a:p>
        </p:txBody>
      </p:sp>
      <p:grpSp>
        <p:nvGrpSpPr>
          <p:cNvPr id="57" name="Google Shape;57;p13"/>
          <p:cNvGrpSpPr/>
          <p:nvPr/>
        </p:nvGrpSpPr>
        <p:grpSpPr>
          <a:xfrm>
            <a:off x="354125" y="0"/>
            <a:ext cx="8472300" cy="507900"/>
            <a:chOff x="354125" y="272800"/>
            <a:chExt cx="8472300" cy="507900"/>
          </a:xfrm>
        </p:grpSpPr>
        <p:sp>
          <p:nvSpPr>
            <p:cNvPr id="58" name="Google Shape;58;p13"/>
            <p:cNvSpPr/>
            <p:nvPr/>
          </p:nvSpPr>
          <p:spPr>
            <a:xfrm>
              <a:off x="354125" y="327550"/>
              <a:ext cx="8472300" cy="398400"/>
            </a:xfrm>
            <a:prstGeom prst="rect">
              <a:avLst/>
            </a:prstGeom>
            <a:solidFill>
              <a:srgbClr val="F4CCCC"/>
            </a:solidFill>
            <a:ln w="9525" cap="flat" cmpd="sng">
              <a:solidFill>
                <a:srgbClr val="F8E1E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13"/>
            <p:cNvSpPr/>
            <p:nvPr/>
          </p:nvSpPr>
          <p:spPr>
            <a:xfrm>
              <a:off x="8596100" y="460300"/>
              <a:ext cx="141600" cy="132900"/>
            </a:xfrm>
            <a:prstGeom prst="ellipse">
              <a:avLst/>
            </a:prstGeom>
            <a:solidFill>
              <a:srgbClr val="D6D4E4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13"/>
            <p:cNvSpPr/>
            <p:nvPr/>
          </p:nvSpPr>
          <p:spPr>
            <a:xfrm>
              <a:off x="8403225" y="460300"/>
              <a:ext cx="141600" cy="132900"/>
            </a:xfrm>
            <a:prstGeom prst="ellipse">
              <a:avLst/>
            </a:prstGeom>
            <a:solidFill>
              <a:srgbClr val="CFE2F3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3"/>
            <p:cNvSpPr/>
            <p:nvPr/>
          </p:nvSpPr>
          <p:spPr>
            <a:xfrm>
              <a:off x="8210350" y="460300"/>
              <a:ext cx="141600" cy="132900"/>
            </a:xfrm>
            <a:prstGeom prst="ellipse">
              <a:avLst/>
            </a:prstGeom>
            <a:solidFill>
              <a:srgbClr val="FFF2CC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3"/>
            <p:cNvSpPr txBox="1"/>
            <p:nvPr/>
          </p:nvSpPr>
          <p:spPr>
            <a:xfrm>
              <a:off x="354125" y="272800"/>
              <a:ext cx="42891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2100" i="1">
                  <a:solidFill>
                    <a:srgbClr val="E06666"/>
                  </a:solidFill>
                  <a:latin typeface="Verdana"/>
                  <a:ea typeface="Verdana"/>
                  <a:cs typeface="Verdana"/>
                  <a:sym typeface="Verdana"/>
                </a:rPr>
                <a:t>P</a:t>
              </a:r>
              <a:r>
                <a:rPr lang="ko" sz="2100" i="1">
                  <a:solidFill>
                    <a:srgbClr val="434343"/>
                  </a:solidFill>
                  <a:latin typeface="Verdana"/>
                  <a:ea typeface="Verdana"/>
                  <a:cs typeface="Verdana"/>
                  <a:sym typeface="Verdana"/>
                </a:rPr>
                <a:t>RESENTATION</a:t>
              </a:r>
              <a:endParaRPr sz="2100" i="1">
                <a:solidFill>
                  <a:srgbClr val="434343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sp>
        <p:nvSpPr>
          <p:cNvPr id="63" name="Google Shape;63;p13"/>
          <p:cNvSpPr txBox="1"/>
          <p:nvPr/>
        </p:nvSpPr>
        <p:spPr>
          <a:xfrm>
            <a:off x="3509975" y="2850700"/>
            <a:ext cx="2160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latin typeface="Courier New"/>
                <a:ea typeface="Courier New"/>
                <a:cs typeface="Courier New"/>
                <a:sym typeface="Courier New"/>
              </a:rPr>
              <a:t>2 0 2 2 . 1 2 . 3 0 </a:t>
            </a:r>
            <a:endParaRPr sz="1200">
              <a:latin typeface="Courier New"/>
              <a:ea typeface="Courier New"/>
              <a:cs typeface="Courier New"/>
              <a:sym typeface="Courier New"/>
            </a:endParaRPr>
          </a:p>
        </p:txBody>
      </p:sp>
      <p:grpSp>
        <p:nvGrpSpPr>
          <p:cNvPr id="64" name="Google Shape;64;p13"/>
          <p:cNvGrpSpPr/>
          <p:nvPr/>
        </p:nvGrpSpPr>
        <p:grpSpPr>
          <a:xfrm>
            <a:off x="7400996" y="878075"/>
            <a:ext cx="1425472" cy="481200"/>
            <a:chOff x="1836575" y="2145850"/>
            <a:chExt cx="1749475" cy="481200"/>
          </a:xfrm>
        </p:grpSpPr>
        <p:sp>
          <p:nvSpPr>
            <p:cNvPr id="65" name="Google Shape;65;p13"/>
            <p:cNvSpPr/>
            <p:nvPr/>
          </p:nvSpPr>
          <p:spPr>
            <a:xfrm rot="10800000">
              <a:off x="1847825" y="2145850"/>
              <a:ext cx="239700" cy="262200"/>
            </a:xfrm>
            <a:prstGeom prst="rtTriangle">
              <a:avLst/>
            </a:prstGeom>
            <a:solidFill>
              <a:srgbClr val="CFE2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3"/>
            <p:cNvSpPr/>
            <p:nvPr/>
          </p:nvSpPr>
          <p:spPr>
            <a:xfrm rot="-5400000">
              <a:off x="1847825" y="2376025"/>
              <a:ext cx="239700" cy="262200"/>
            </a:xfrm>
            <a:prstGeom prst="rtTriangle">
              <a:avLst/>
            </a:prstGeom>
            <a:solidFill>
              <a:srgbClr val="CFE2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3"/>
            <p:cNvSpPr/>
            <p:nvPr/>
          </p:nvSpPr>
          <p:spPr>
            <a:xfrm>
              <a:off x="2087850" y="2145850"/>
              <a:ext cx="1498200" cy="481200"/>
            </a:xfrm>
            <a:prstGeom prst="rect">
              <a:avLst/>
            </a:prstGeom>
            <a:solidFill>
              <a:srgbClr val="CFE2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" name="Google Shape;68;p13"/>
          <p:cNvGrpSpPr/>
          <p:nvPr/>
        </p:nvGrpSpPr>
        <p:grpSpPr>
          <a:xfrm>
            <a:off x="7076987" y="1428875"/>
            <a:ext cx="1749475" cy="481200"/>
            <a:chOff x="1836575" y="2145850"/>
            <a:chExt cx="1749475" cy="481200"/>
          </a:xfrm>
        </p:grpSpPr>
        <p:sp>
          <p:nvSpPr>
            <p:cNvPr id="69" name="Google Shape;69;p13"/>
            <p:cNvSpPr/>
            <p:nvPr/>
          </p:nvSpPr>
          <p:spPr>
            <a:xfrm rot="10800000">
              <a:off x="1847825" y="2145850"/>
              <a:ext cx="239700" cy="262200"/>
            </a:xfrm>
            <a:prstGeom prst="rtTriangle">
              <a:avLst/>
            </a:pr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3"/>
            <p:cNvSpPr/>
            <p:nvPr/>
          </p:nvSpPr>
          <p:spPr>
            <a:xfrm rot="-5400000">
              <a:off x="1847825" y="2376025"/>
              <a:ext cx="239700" cy="262200"/>
            </a:xfrm>
            <a:prstGeom prst="rtTriangle">
              <a:avLst/>
            </a:pr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3"/>
            <p:cNvSpPr/>
            <p:nvPr/>
          </p:nvSpPr>
          <p:spPr>
            <a:xfrm>
              <a:off x="2087850" y="2145850"/>
              <a:ext cx="1498200" cy="481200"/>
            </a:xfrm>
            <a:prstGeom prst="rect">
              <a:avLst/>
            </a:pr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" name="Google Shape;72;p13"/>
          <p:cNvGrpSpPr/>
          <p:nvPr/>
        </p:nvGrpSpPr>
        <p:grpSpPr>
          <a:xfrm rot="10800000">
            <a:off x="354119" y="4511800"/>
            <a:ext cx="1947866" cy="481200"/>
            <a:chOff x="1836575" y="2145850"/>
            <a:chExt cx="1749475" cy="481200"/>
          </a:xfrm>
        </p:grpSpPr>
        <p:sp>
          <p:nvSpPr>
            <p:cNvPr id="73" name="Google Shape;73;p13"/>
            <p:cNvSpPr/>
            <p:nvPr/>
          </p:nvSpPr>
          <p:spPr>
            <a:xfrm rot="10800000">
              <a:off x="1847825" y="2145850"/>
              <a:ext cx="239700" cy="262200"/>
            </a:xfrm>
            <a:prstGeom prst="rtTriangle">
              <a:avLst/>
            </a:prstGeom>
            <a:solidFill>
              <a:srgbClr val="D9E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3"/>
            <p:cNvSpPr/>
            <p:nvPr/>
          </p:nvSpPr>
          <p:spPr>
            <a:xfrm rot="-5400000">
              <a:off x="1847825" y="2376025"/>
              <a:ext cx="239700" cy="262200"/>
            </a:xfrm>
            <a:prstGeom prst="rtTriangle">
              <a:avLst/>
            </a:prstGeom>
            <a:solidFill>
              <a:srgbClr val="D9E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3"/>
            <p:cNvSpPr/>
            <p:nvPr/>
          </p:nvSpPr>
          <p:spPr>
            <a:xfrm>
              <a:off x="2087850" y="2145850"/>
              <a:ext cx="1498200" cy="481200"/>
            </a:xfrm>
            <a:prstGeom prst="rect">
              <a:avLst/>
            </a:prstGeom>
            <a:solidFill>
              <a:srgbClr val="D9E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FFD"/>
        </a:solidFill>
        <a:effectLst/>
      </p:bgPr>
    </p:bg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2"/>
          <p:cNvSpPr/>
          <p:nvPr/>
        </p:nvSpPr>
        <p:spPr>
          <a:xfrm>
            <a:off x="354125" y="66375"/>
            <a:ext cx="8472300" cy="50772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algn="bl" rotWithShape="0">
              <a:srgbClr val="B7B7B7">
                <a:alpha val="8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8" name="Google Shape;288;p22"/>
          <p:cNvGrpSpPr/>
          <p:nvPr/>
        </p:nvGrpSpPr>
        <p:grpSpPr>
          <a:xfrm>
            <a:off x="354125" y="0"/>
            <a:ext cx="8472300" cy="507900"/>
            <a:chOff x="354125" y="272800"/>
            <a:chExt cx="8472300" cy="507900"/>
          </a:xfrm>
        </p:grpSpPr>
        <p:sp>
          <p:nvSpPr>
            <p:cNvPr id="289" name="Google Shape;289;p22"/>
            <p:cNvSpPr/>
            <p:nvPr/>
          </p:nvSpPr>
          <p:spPr>
            <a:xfrm>
              <a:off x="354125" y="327550"/>
              <a:ext cx="8472300" cy="398400"/>
            </a:xfrm>
            <a:prstGeom prst="rect">
              <a:avLst/>
            </a:prstGeom>
            <a:solidFill>
              <a:srgbClr val="F4CCCC"/>
            </a:solidFill>
            <a:ln w="9525" cap="flat" cmpd="sng">
              <a:solidFill>
                <a:srgbClr val="F8E1E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2"/>
            <p:cNvSpPr/>
            <p:nvPr/>
          </p:nvSpPr>
          <p:spPr>
            <a:xfrm>
              <a:off x="8596100" y="460300"/>
              <a:ext cx="141600" cy="132900"/>
            </a:xfrm>
            <a:prstGeom prst="ellipse">
              <a:avLst/>
            </a:prstGeom>
            <a:solidFill>
              <a:srgbClr val="D6D4E4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2"/>
            <p:cNvSpPr/>
            <p:nvPr/>
          </p:nvSpPr>
          <p:spPr>
            <a:xfrm>
              <a:off x="8403225" y="460300"/>
              <a:ext cx="141600" cy="132900"/>
            </a:xfrm>
            <a:prstGeom prst="ellipse">
              <a:avLst/>
            </a:prstGeom>
            <a:solidFill>
              <a:srgbClr val="CFE2F3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2"/>
            <p:cNvSpPr/>
            <p:nvPr/>
          </p:nvSpPr>
          <p:spPr>
            <a:xfrm>
              <a:off x="8210350" y="460300"/>
              <a:ext cx="141600" cy="132900"/>
            </a:xfrm>
            <a:prstGeom prst="ellipse">
              <a:avLst/>
            </a:prstGeom>
            <a:solidFill>
              <a:srgbClr val="FFF2CC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2"/>
            <p:cNvSpPr txBox="1"/>
            <p:nvPr/>
          </p:nvSpPr>
          <p:spPr>
            <a:xfrm>
              <a:off x="354125" y="272800"/>
              <a:ext cx="42891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2100" i="1">
                  <a:solidFill>
                    <a:srgbClr val="E06666"/>
                  </a:solidFill>
                  <a:latin typeface="Verdana"/>
                  <a:ea typeface="Verdana"/>
                  <a:cs typeface="Verdana"/>
                  <a:sym typeface="Verdana"/>
                </a:rPr>
                <a:t>C</a:t>
              </a:r>
              <a:r>
                <a:rPr lang="ko" sz="2100" i="1">
                  <a:solidFill>
                    <a:srgbClr val="434343"/>
                  </a:solidFill>
                  <a:latin typeface="Verdana"/>
                  <a:ea typeface="Verdana"/>
                  <a:cs typeface="Verdana"/>
                  <a:sym typeface="Verdana"/>
                </a:rPr>
                <a:t>HAPTER 3</a:t>
              </a:r>
              <a:endParaRPr sz="2100" i="1">
                <a:solidFill>
                  <a:srgbClr val="434343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grpSp>
        <p:nvGrpSpPr>
          <p:cNvPr id="294" name="Google Shape;294;p22"/>
          <p:cNvGrpSpPr/>
          <p:nvPr/>
        </p:nvGrpSpPr>
        <p:grpSpPr>
          <a:xfrm>
            <a:off x="6790764" y="483050"/>
            <a:ext cx="2385059" cy="481200"/>
            <a:chOff x="1836575" y="2145850"/>
            <a:chExt cx="1749475" cy="481200"/>
          </a:xfrm>
        </p:grpSpPr>
        <p:sp>
          <p:nvSpPr>
            <p:cNvPr id="295" name="Google Shape;295;p22"/>
            <p:cNvSpPr/>
            <p:nvPr/>
          </p:nvSpPr>
          <p:spPr>
            <a:xfrm rot="10800000">
              <a:off x="1847825" y="2145850"/>
              <a:ext cx="239700" cy="262200"/>
            </a:xfrm>
            <a:prstGeom prst="rtTriangle">
              <a:avLst/>
            </a:pr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2"/>
            <p:cNvSpPr/>
            <p:nvPr/>
          </p:nvSpPr>
          <p:spPr>
            <a:xfrm rot="-5400000">
              <a:off x="1847825" y="2376025"/>
              <a:ext cx="239700" cy="262200"/>
            </a:xfrm>
            <a:prstGeom prst="rtTriangle">
              <a:avLst/>
            </a:pr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2"/>
            <p:cNvSpPr/>
            <p:nvPr/>
          </p:nvSpPr>
          <p:spPr>
            <a:xfrm>
              <a:off x="2087850" y="2145850"/>
              <a:ext cx="1498200" cy="481200"/>
            </a:xfrm>
            <a:prstGeom prst="rect">
              <a:avLst/>
            </a:pr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8" name="Google Shape;298;p22"/>
          <p:cNvSpPr txBox="1"/>
          <p:nvPr/>
        </p:nvSpPr>
        <p:spPr>
          <a:xfrm>
            <a:off x="6790750" y="462050"/>
            <a:ext cx="22746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 b="1">
                <a:solidFill>
                  <a:srgbClr val="434343"/>
                </a:solidFill>
                <a:latin typeface="Gowun Dodum"/>
                <a:ea typeface="Gowun Dodum"/>
                <a:cs typeface="Gowun Dodum"/>
                <a:sym typeface="Gowun Dodum"/>
              </a:rPr>
              <a:t>요구사항 분석</a:t>
            </a:r>
            <a:endParaRPr sz="1500" b="1">
              <a:solidFill>
                <a:srgbClr val="434343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graphicFrame>
        <p:nvGraphicFramePr>
          <p:cNvPr id="299" name="Google Shape;299;p22"/>
          <p:cNvGraphicFramePr/>
          <p:nvPr/>
        </p:nvGraphicFramePr>
        <p:xfrm>
          <a:off x="430350" y="6507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{E314CC6E-724D-4076-963C-5DC3DFE41CC2}</a:tableStyleId>
              </a:tblPr>
              <a:tblGrid>
                <a:gridCol w="389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86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41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43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649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354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959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23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solidFill>
                            <a:schemeClr val="lt1"/>
                          </a:solidFill>
                        </a:rPr>
                        <a:t>No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solidFill>
                            <a:schemeClr val="lt1"/>
                          </a:solidFill>
                        </a:rPr>
                        <a:t>ID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solidFill>
                            <a:schemeClr val="lt1"/>
                          </a:solidFill>
                        </a:rPr>
                        <a:t>요구사항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solidFill>
                            <a:schemeClr val="lt1"/>
                          </a:solidFill>
                        </a:rPr>
                        <a:t>유형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solidFill>
                            <a:schemeClr val="lt1"/>
                          </a:solidFill>
                        </a:rPr>
                        <a:t>우선순위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solidFill>
                            <a:schemeClr val="lt1"/>
                          </a:solidFill>
                        </a:rPr>
                        <a:t>규모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solidFill>
                            <a:schemeClr val="lt1"/>
                          </a:solidFill>
                        </a:rPr>
                        <a:t>수용여부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0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37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R-164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기능구현 - 관리자고객센터/자주묻는질문/등록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중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Medium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38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R-165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기능구현 - 관리자고객센터/자주묻는질문/수정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중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Medium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1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39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R-166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기능구현 - 관리자고객센터/문의하기/목록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중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 Medium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2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40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R-167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기능구현 - 관리자고객센터/문의하기/목록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중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Small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72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41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R-169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기능구현 - 상품/구매완료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중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Medium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437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42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R-170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완료보고서 작성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비기능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최상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Large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969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43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R-174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발표보고서 작성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비기능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최상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Large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15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44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R-175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기능구현 - 관리자고객센터/문의하기/답변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상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Medium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FFD"/>
        </a:solidFill>
        <a:effectLst/>
      </p:bgPr>
    </p:bg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3"/>
          <p:cNvSpPr/>
          <p:nvPr/>
        </p:nvSpPr>
        <p:spPr>
          <a:xfrm>
            <a:off x="354125" y="66375"/>
            <a:ext cx="8472300" cy="50772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algn="bl" rotWithShape="0">
              <a:srgbClr val="B7B7B7">
                <a:alpha val="8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5" name="Google Shape;305;p23"/>
          <p:cNvGrpSpPr/>
          <p:nvPr/>
        </p:nvGrpSpPr>
        <p:grpSpPr>
          <a:xfrm>
            <a:off x="354125" y="0"/>
            <a:ext cx="8472300" cy="507900"/>
            <a:chOff x="354125" y="272800"/>
            <a:chExt cx="8472300" cy="507900"/>
          </a:xfrm>
        </p:grpSpPr>
        <p:sp>
          <p:nvSpPr>
            <p:cNvPr id="306" name="Google Shape;306;p23"/>
            <p:cNvSpPr/>
            <p:nvPr/>
          </p:nvSpPr>
          <p:spPr>
            <a:xfrm>
              <a:off x="354125" y="327550"/>
              <a:ext cx="8472300" cy="398400"/>
            </a:xfrm>
            <a:prstGeom prst="rect">
              <a:avLst/>
            </a:prstGeom>
            <a:solidFill>
              <a:srgbClr val="F4CCCC"/>
            </a:solidFill>
            <a:ln w="9525" cap="flat" cmpd="sng">
              <a:solidFill>
                <a:srgbClr val="F8E1E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3"/>
            <p:cNvSpPr/>
            <p:nvPr/>
          </p:nvSpPr>
          <p:spPr>
            <a:xfrm>
              <a:off x="8596100" y="460300"/>
              <a:ext cx="141600" cy="132900"/>
            </a:xfrm>
            <a:prstGeom prst="ellipse">
              <a:avLst/>
            </a:prstGeom>
            <a:solidFill>
              <a:srgbClr val="D6D4E4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3"/>
            <p:cNvSpPr/>
            <p:nvPr/>
          </p:nvSpPr>
          <p:spPr>
            <a:xfrm>
              <a:off x="8403225" y="460300"/>
              <a:ext cx="141600" cy="132900"/>
            </a:xfrm>
            <a:prstGeom prst="ellipse">
              <a:avLst/>
            </a:prstGeom>
            <a:solidFill>
              <a:srgbClr val="CFE2F3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3"/>
            <p:cNvSpPr/>
            <p:nvPr/>
          </p:nvSpPr>
          <p:spPr>
            <a:xfrm>
              <a:off x="8210350" y="460300"/>
              <a:ext cx="141600" cy="132900"/>
            </a:xfrm>
            <a:prstGeom prst="ellipse">
              <a:avLst/>
            </a:prstGeom>
            <a:solidFill>
              <a:srgbClr val="FFF2CC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3"/>
            <p:cNvSpPr txBox="1"/>
            <p:nvPr/>
          </p:nvSpPr>
          <p:spPr>
            <a:xfrm>
              <a:off x="354125" y="272800"/>
              <a:ext cx="42891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2100" i="1">
                  <a:solidFill>
                    <a:srgbClr val="E06666"/>
                  </a:solidFill>
                  <a:latin typeface="Verdana"/>
                  <a:ea typeface="Verdana"/>
                  <a:cs typeface="Verdana"/>
                  <a:sym typeface="Verdana"/>
                </a:rPr>
                <a:t>C</a:t>
              </a:r>
              <a:r>
                <a:rPr lang="ko" sz="2100" i="1">
                  <a:solidFill>
                    <a:srgbClr val="434343"/>
                  </a:solidFill>
                  <a:latin typeface="Verdana"/>
                  <a:ea typeface="Verdana"/>
                  <a:cs typeface="Verdana"/>
                  <a:sym typeface="Verdana"/>
                </a:rPr>
                <a:t>HAPTER 3</a:t>
              </a:r>
              <a:endParaRPr sz="2100" i="1">
                <a:solidFill>
                  <a:srgbClr val="434343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grpSp>
        <p:nvGrpSpPr>
          <p:cNvPr id="311" name="Google Shape;311;p23"/>
          <p:cNvGrpSpPr/>
          <p:nvPr/>
        </p:nvGrpSpPr>
        <p:grpSpPr>
          <a:xfrm>
            <a:off x="6470917" y="483050"/>
            <a:ext cx="2705038" cy="481200"/>
            <a:chOff x="1836575" y="2145850"/>
            <a:chExt cx="1749475" cy="481200"/>
          </a:xfrm>
        </p:grpSpPr>
        <p:sp>
          <p:nvSpPr>
            <p:cNvPr id="312" name="Google Shape;312;p23"/>
            <p:cNvSpPr/>
            <p:nvPr/>
          </p:nvSpPr>
          <p:spPr>
            <a:xfrm rot="10800000">
              <a:off x="1847825" y="2145850"/>
              <a:ext cx="239700" cy="262200"/>
            </a:xfrm>
            <a:prstGeom prst="rtTriangle">
              <a:avLst/>
            </a:pr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3"/>
            <p:cNvSpPr/>
            <p:nvPr/>
          </p:nvSpPr>
          <p:spPr>
            <a:xfrm rot="-5400000">
              <a:off x="1847825" y="2376025"/>
              <a:ext cx="239700" cy="262200"/>
            </a:xfrm>
            <a:prstGeom prst="rtTriangle">
              <a:avLst/>
            </a:pr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3"/>
            <p:cNvSpPr/>
            <p:nvPr/>
          </p:nvSpPr>
          <p:spPr>
            <a:xfrm>
              <a:off x="2087850" y="2145850"/>
              <a:ext cx="1498200" cy="481200"/>
            </a:xfrm>
            <a:prstGeom prst="rect">
              <a:avLst/>
            </a:pr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5" name="Google Shape;315;p23"/>
          <p:cNvSpPr txBox="1"/>
          <p:nvPr/>
        </p:nvSpPr>
        <p:spPr>
          <a:xfrm>
            <a:off x="6790750" y="462050"/>
            <a:ext cx="22746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 b="1">
                <a:solidFill>
                  <a:srgbClr val="434343"/>
                </a:solidFill>
                <a:latin typeface="Gowun Dodum"/>
                <a:ea typeface="Gowun Dodum"/>
                <a:cs typeface="Gowun Dodum"/>
                <a:sym typeface="Gowun Dodum"/>
              </a:rPr>
              <a:t>작업분류 및 일정</a:t>
            </a:r>
            <a:endParaRPr sz="1500" b="1">
              <a:solidFill>
                <a:srgbClr val="434343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graphicFrame>
        <p:nvGraphicFramePr>
          <p:cNvPr id="316" name="Google Shape;316;p23"/>
          <p:cNvGraphicFramePr/>
          <p:nvPr/>
        </p:nvGraphicFramePr>
        <p:xfrm>
          <a:off x="755125" y="14291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{E314CC6E-724D-4076-963C-5DC3DFE41CC2}</a:tableStyleId>
              </a:tblPr>
              <a:tblGrid>
                <a:gridCol w="745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71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57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359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997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09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WBS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TASK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작업자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상태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산출물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4C2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9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1.1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요구사항 분석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김철학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요구사항 정의서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9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1.2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프로젝트 아키텍처 분석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김철학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9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2.1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DB 설계 및 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김철학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ERD, 테이블 명세서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9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2.2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프로젝트 아키텍처 설계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김철학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스토리보드 v1.0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9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3.1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메인 화면구현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조주영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HTML/CSS, JS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9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3.2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회원 화면구현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서정현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HTML/CSS, JS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9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3.3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상품 화면구현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조주영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HTML/CSS, JS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09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3.4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고객센터 화면구현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조광호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HTML/CSS, JS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09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3.5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관리자 화면구현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서정현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HTML/CSS, JS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317" name="Google Shape;317;p23"/>
          <p:cNvSpPr/>
          <p:nvPr/>
        </p:nvSpPr>
        <p:spPr>
          <a:xfrm>
            <a:off x="710125" y="706250"/>
            <a:ext cx="204300" cy="217200"/>
          </a:xfrm>
          <a:prstGeom prst="diamond">
            <a:avLst/>
          </a:prstGeom>
          <a:solidFill>
            <a:srgbClr val="EA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23"/>
          <p:cNvSpPr txBox="1"/>
          <p:nvPr/>
        </p:nvSpPr>
        <p:spPr>
          <a:xfrm>
            <a:off x="942400" y="614750"/>
            <a:ext cx="3822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Gowun Dodum"/>
                <a:ea typeface="Gowun Dodum"/>
                <a:cs typeface="Gowun Dodum"/>
                <a:sym typeface="Gowun Dodum"/>
              </a:rPr>
              <a:t>기획 / 설계 / 화면구현</a:t>
            </a:r>
            <a:endParaRPr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319" name="Google Shape;319;p23"/>
          <p:cNvSpPr txBox="1"/>
          <p:nvPr/>
        </p:nvSpPr>
        <p:spPr>
          <a:xfrm>
            <a:off x="942400" y="886625"/>
            <a:ext cx="38229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latin typeface="Gowun Dodum"/>
                <a:ea typeface="Gowun Dodum"/>
                <a:cs typeface="Gowun Dodum"/>
                <a:sym typeface="Gowun Dodum"/>
              </a:rPr>
              <a:t>1.~ 기획   2.~ 설계   3.~화면구현</a:t>
            </a:r>
            <a:endParaRPr sz="1300">
              <a:latin typeface="Gowun Dodum"/>
              <a:ea typeface="Gowun Dodum"/>
              <a:cs typeface="Gowun Dodum"/>
              <a:sym typeface="Gowun Dodum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FFD"/>
        </a:solidFill>
        <a:effectLst/>
      </p:bgPr>
    </p:bg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24"/>
          <p:cNvSpPr/>
          <p:nvPr/>
        </p:nvSpPr>
        <p:spPr>
          <a:xfrm>
            <a:off x="354125" y="66375"/>
            <a:ext cx="8472300" cy="50772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algn="bl" rotWithShape="0">
              <a:srgbClr val="B7B7B7">
                <a:alpha val="8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5" name="Google Shape;325;p24"/>
          <p:cNvGrpSpPr/>
          <p:nvPr/>
        </p:nvGrpSpPr>
        <p:grpSpPr>
          <a:xfrm>
            <a:off x="354125" y="0"/>
            <a:ext cx="8472300" cy="507900"/>
            <a:chOff x="354125" y="272800"/>
            <a:chExt cx="8472300" cy="507900"/>
          </a:xfrm>
        </p:grpSpPr>
        <p:sp>
          <p:nvSpPr>
            <p:cNvPr id="326" name="Google Shape;326;p24"/>
            <p:cNvSpPr/>
            <p:nvPr/>
          </p:nvSpPr>
          <p:spPr>
            <a:xfrm>
              <a:off x="354125" y="327550"/>
              <a:ext cx="8472300" cy="398400"/>
            </a:xfrm>
            <a:prstGeom prst="rect">
              <a:avLst/>
            </a:prstGeom>
            <a:solidFill>
              <a:srgbClr val="F4CCCC"/>
            </a:solidFill>
            <a:ln w="9525" cap="flat" cmpd="sng">
              <a:solidFill>
                <a:srgbClr val="F8E1E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4"/>
            <p:cNvSpPr/>
            <p:nvPr/>
          </p:nvSpPr>
          <p:spPr>
            <a:xfrm>
              <a:off x="8596100" y="460300"/>
              <a:ext cx="141600" cy="132900"/>
            </a:xfrm>
            <a:prstGeom prst="ellipse">
              <a:avLst/>
            </a:prstGeom>
            <a:solidFill>
              <a:srgbClr val="D6D4E4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4"/>
            <p:cNvSpPr/>
            <p:nvPr/>
          </p:nvSpPr>
          <p:spPr>
            <a:xfrm>
              <a:off x="8403225" y="460300"/>
              <a:ext cx="141600" cy="132900"/>
            </a:xfrm>
            <a:prstGeom prst="ellipse">
              <a:avLst/>
            </a:prstGeom>
            <a:solidFill>
              <a:srgbClr val="CFE2F3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4"/>
            <p:cNvSpPr/>
            <p:nvPr/>
          </p:nvSpPr>
          <p:spPr>
            <a:xfrm>
              <a:off x="8210350" y="460300"/>
              <a:ext cx="141600" cy="132900"/>
            </a:xfrm>
            <a:prstGeom prst="ellipse">
              <a:avLst/>
            </a:prstGeom>
            <a:solidFill>
              <a:srgbClr val="FFF2CC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4"/>
            <p:cNvSpPr txBox="1"/>
            <p:nvPr/>
          </p:nvSpPr>
          <p:spPr>
            <a:xfrm>
              <a:off x="354125" y="272800"/>
              <a:ext cx="42891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2100" i="1">
                  <a:solidFill>
                    <a:srgbClr val="E06666"/>
                  </a:solidFill>
                  <a:latin typeface="Verdana"/>
                  <a:ea typeface="Verdana"/>
                  <a:cs typeface="Verdana"/>
                  <a:sym typeface="Verdana"/>
                </a:rPr>
                <a:t>C</a:t>
              </a:r>
              <a:r>
                <a:rPr lang="ko" sz="2100" i="1">
                  <a:solidFill>
                    <a:srgbClr val="434343"/>
                  </a:solidFill>
                  <a:latin typeface="Verdana"/>
                  <a:ea typeface="Verdana"/>
                  <a:cs typeface="Verdana"/>
                  <a:sym typeface="Verdana"/>
                </a:rPr>
                <a:t>HAPTER 3</a:t>
              </a:r>
              <a:endParaRPr sz="2100" i="1">
                <a:solidFill>
                  <a:srgbClr val="434343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grpSp>
        <p:nvGrpSpPr>
          <p:cNvPr id="331" name="Google Shape;331;p24"/>
          <p:cNvGrpSpPr/>
          <p:nvPr/>
        </p:nvGrpSpPr>
        <p:grpSpPr>
          <a:xfrm>
            <a:off x="6470917" y="483050"/>
            <a:ext cx="2705038" cy="481200"/>
            <a:chOff x="1836575" y="2145850"/>
            <a:chExt cx="1749475" cy="481200"/>
          </a:xfrm>
        </p:grpSpPr>
        <p:sp>
          <p:nvSpPr>
            <p:cNvPr id="332" name="Google Shape;332;p24"/>
            <p:cNvSpPr/>
            <p:nvPr/>
          </p:nvSpPr>
          <p:spPr>
            <a:xfrm rot="10800000">
              <a:off x="1847825" y="2145850"/>
              <a:ext cx="239700" cy="262200"/>
            </a:xfrm>
            <a:prstGeom prst="rtTriangle">
              <a:avLst/>
            </a:pr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4"/>
            <p:cNvSpPr/>
            <p:nvPr/>
          </p:nvSpPr>
          <p:spPr>
            <a:xfrm rot="-5400000">
              <a:off x="1847825" y="2376025"/>
              <a:ext cx="239700" cy="262200"/>
            </a:xfrm>
            <a:prstGeom prst="rtTriangle">
              <a:avLst/>
            </a:pr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4"/>
            <p:cNvSpPr/>
            <p:nvPr/>
          </p:nvSpPr>
          <p:spPr>
            <a:xfrm>
              <a:off x="2087850" y="2145850"/>
              <a:ext cx="1498200" cy="481200"/>
            </a:xfrm>
            <a:prstGeom prst="rect">
              <a:avLst/>
            </a:pr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5" name="Google Shape;335;p24"/>
          <p:cNvSpPr txBox="1"/>
          <p:nvPr/>
        </p:nvSpPr>
        <p:spPr>
          <a:xfrm>
            <a:off x="6790750" y="462050"/>
            <a:ext cx="22746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 b="1">
                <a:solidFill>
                  <a:srgbClr val="434343"/>
                </a:solidFill>
                <a:latin typeface="Gowun Dodum"/>
                <a:ea typeface="Gowun Dodum"/>
                <a:cs typeface="Gowun Dodum"/>
                <a:sym typeface="Gowun Dodum"/>
              </a:rPr>
              <a:t>작업분류 및 일정</a:t>
            </a:r>
            <a:endParaRPr sz="1500" b="1">
              <a:solidFill>
                <a:srgbClr val="434343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336" name="Google Shape;336;p24"/>
          <p:cNvSpPr/>
          <p:nvPr/>
        </p:nvSpPr>
        <p:spPr>
          <a:xfrm>
            <a:off x="710125" y="706250"/>
            <a:ext cx="204300" cy="217200"/>
          </a:xfrm>
          <a:prstGeom prst="diamond">
            <a:avLst/>
          </a:prstGeom>
          <a:solidFill>
            <a:srgbClr val="EA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p24"/>
          <p:cNvSpPr txBox="1"/>
          <p:nvPr/>
        </p:nvSpPr>
        <p:spPr>
          <a:xfrm>
            <a:off x="942400" y="614750"/>
            <a:ext cx="3822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Gowun Dodum"/>
                <a:ea typeface="Gowun Dodum"/>
                <a:cs typeface="Gowun Dodum"/>
                <a:sym typeface="Gowun Dodum"/>
              </a:rPr>
              <a:t>기획 / 설계 / 화면구현</a:t>
            </a:r>
            <a:endParaRPr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338" name="Google Shape;338;p24"/>
          <p:cNvSpPr txBox="1"/>
          <p:nvPr/>
        </p:nvSpPr>
        <p:spPr>
          <a:xfrm>
            <a:off x="942400" y="886625"/>
            <a:ext cx="38229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latin typeface="Gowun Dodum"/>
                <a:ea typeface="Gowun Dodum"/>
                <a:cs typeface="Gowun Dodum"/>
                <a:sym typeface="Gowun Dodum"/>
              </a:rPr>
              <a:t>1.~ 기획   2.~ 설계   3.~화면구현</a:t>
            </a:r>
            <a:endParaRPr sz="1300">
              <a:latin typeface="Gowun Dodum"/>
              <a:ea typeface="Gowun Dodum"/>
              <a:cs typeface="Gowun Dodum"/>
              <a:sym typeface="Gowun Dodum"/>
            </a:endParaRPr>
          </a:p>
        </p:txBody>
      </p:sp>
      <p:graphicFrame>
        <p:nvGraphicFramePr>
          <p:cNvPr id="339" name="Google Shape;339;p24"/>
          <p:cNvGraphicFramePr/>
          <p:nvPr/>
        </p:nvGraphicFramePr>
        <p:xfrm>
          <a:off x="710125" y="1462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{E314CC6E-724D-4076-963C-5DC3DFE41CC2}</a:tableStyleId>
              </a:tblPr>
              <a:tblGrid>
                <a:gridCol w="706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80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00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017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709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811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119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221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29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WBS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TASK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작업자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5(일)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6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7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8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9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3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1.1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요구사항 분석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김철학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3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1.2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프로젝트 아키텍처 분석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김철학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3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2.1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DB설계 및 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김철학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3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2.2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프로젝트 아키텍처 설계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김철학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3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3.1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메인 화면구현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조주영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3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3.2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회원 화면구현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서정현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43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3.3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상품 화면구현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조주영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43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3.4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고객센터 화면구현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조광호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43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3.5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관리자 화면구현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서정현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FFD"/>
        </a:solidFill>
        <a:effectLst/>
      </p:bgPr>
    </p:bg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25"/>
          <p:cNvSpPr/>
          <p:nvPr/>
        </p:nvSpPr>
        <p:spPr>
          <a:xfrm>
            <a:off x="354125" y="66375"/>
            <a:ext cx="8472300" cy="50772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algn="bl" rotWithShape="0">
              <a:srgbClr val="B7B7B7">
                <a:alpha val="8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5" name="Google Shape;345;p25"/>
          <p:cNvGrpSpPr/>
          <p:nvPr/>
        </p:nvGrpSpPr>
        <p:grpSpPr>
          <a:xfrm>
            <a:off x="354125" y="0"/>
            <a:ext cx="8472300" cy="507900"/>
            <a:chOff x="354125" y="272800"/>
            <a:chExt cx="8472300" cy="507900"/>
          </a:xfrm>
        </p:grpSpPr>
        <p:sp>
          <p:nvSpPr>
            <p:cNvPr id="346" name="Google Shape;346;p25"/>
            <p:cNvSpPr/>
            <p:nvPr/>
          </p:nvSpPr>
          <p:spPr>
            <a:xfrm>
              <a:off x="354125" y="327550"/>
              <a:ext cx="8472300" cy="398400"/>
            </a:xfrm>
            <a:prstGeom prst="rect">
              <a:avLst/>
            </a:prstGeom>
            <a:solidFill>
              <a:srgbClr val="F4CCCC"/>
            </a:solidFill>
            <a:ln w="9525" cap="flat" cmpd="sng">
              <a:solidFill>
                <a:srgbClr val="F8E1E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5"/>
            <p:cNvSpPr/>
            <p:nvPr/>
          </p:nvSpPr>
          <p:spPr>
            <a:xfrm>
              <a:off x="8596100" y="460300"/>
              <a:ext cx="141600" cy="132900"/>
            </a:xfrm>
            <a:prstGeom prst="ellipse">
              <a:avLst/>
            </a:prstGeom>
            <a:solidFill>
              <a:srgbClr val="D6D4E4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5"/>
            <p:cNvSpPr/>
            <p:nvPr/>
          </p:nvSpPr>
          <p:spPr>
            <a:xfrm>
              <a:off x="8403225" y="460300"/>
              <a:ext cx="141600" cy="132900"/>
            </a:xfrm>
            <a:prstGeom prst="ellipse">
              <a:avLst/>
            </a:prstGeom>
            <a:solidFill>
              <a:srgbClr val="CFE2F3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5"/>
            <p:cNvSpPr/>
            <p:nvPr/>
          </p:nvSpPr>
          <p:spPr>
            <a:xfrm>
              <a:off x="8210350" y="460300"/>
              <a:ext cx="141600" cy="132900"/>
            </a:xfrm>
            <a:prstGeom prst="ellipse">
              <a:avLst/>
            </a:prstGeom>
            <a:solidFill>
              <a:srgbClr val="FFF2CC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5"/>
            <p:cNvSpPr txBox="1"/>
            <p:nvPr/>
          </p:nvSpPr>
          <p:spPr>
            <a:xfrm>
              <a:off x="354125" y="272800"/>
              <a:ext cx="42891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2100" i="1">
                  <a:solidFill>
                    <a:srgbClr val="E06666"/>
                  </a:solidFill>
                  <a:latin typeface="Verdana"/>
                  <a:ea typeface="Verdana"/>
                  <a:cs typeface="Verdana"/>
                  <a:sym typeface="Verdana"/>
                </a:rPr>
                <a:t>C</a:t>
              </a:r>
              <a:r>
                <a:rPr lang="ko" sz="2100" i="1">
                  <a:solidFill>
                    <a:srgbClr val="434343"/>
                  </a:solidFill>
                  <a:latin typeface="Verdana"/>
                  <a:ea typeface="Verdana"/>
                  <a:cs typeface="Verdana"/>
                  <a:sym typeface="Verdana"/>
                </a:rPr>
                <a:t>HAPTER 3</a:t>
              </a:r>
              <a:endParaRPr sz="2100" i="1">
                <a:solidFill>
                  <a:srgbClr val="434343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grpSp>
        <p:nvGrpSpPr>
          <p:cNvPr id="351" name="Google Shape;351;p25"/>
          <p:cNvGrpSpPr/>
          <p:nvPr/>
        </p:nvGrpSpPr>
        <p:grpSpPr>
          <a:xfrm>
            <a:off x="6470917" y="483050"/>
            <a:ext cx="2705038" cy="481200"/>
            <a:chOff x="1836575" y="2145850"/>
            <a:chExt cx="1749475" cy="481200"/>
          </a:xfrm>
        </p:grpSpPr>
        <p:sp>
          <p:nvSpPr>
            <p:cNvPr id="352" name="Google Shape;352;p25"/>
            <p:cNvSpPr/>
            <p:nvPr/>
          </p:nvSpPr>
          <p:spPr>
            <a:xfrm rot="10800000">
              <a:off x="1847825" y="2145850"/>
              <a:ext cx="239700" cy="262200"/>
            </a:xfrm>
            <a:prstGeom prst="rtTriangle">
              <a:avLst/>
            </a:pr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5"/>
            <p:cNvSpPr/>
            <p:nvPr/>
          </p:nvSpPr>
          <p:spPr>
            <a:xfrm rot="-5400000">
              <a:off x="1847825" y="2376025"/>
              <a:ext cx="239700" cy="262200"/>
            </a:xfrm>
            <a:prstGeom prst="rtTriangle">
              <a:avLst/>
            </a:pr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5"/>
            <p:cNvSpPr/>
            <p:nvPr/>
          </p:nvSpPr>
          <p:spPr>
            <a:xfrm>
              <a:off x="2087850" y="2145850"/>
              <a:ext cx="1498200" cy="481200"/>
            </a:xfrm>
            <a:prstGeom prst="rect">
              <a:avLst/>
            </a:pr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5" name="Google Shape;355;p25"/>
          <p:cNvSpPr txBox="1"/>
          <p:nvPr/>
        </p:nvSpPr>
        <p:spPr>
          <a:xfrm>
            <a:off x="6790750" y="462050"/>
            <a:ext cx="22746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 b="1">
                <a:solidFill>
                  <a:srgbClr val="434343"/>
                </a:solidFill>
                <a:latin typeface="Gowun Dodum"/>
                <a:ea typeface="Gowun Dodum"/>
                <a:cs typeface="Gowun Dodum"/>
                <a:sym typeface="Gowun Dodum"/>
              </a:rPr>
              <a:t>작업분류 및 일정</a:t>
            </a:r>
            <a:endParaRPr sz="1500" b="1">
              <a:solidFill>
                <a:srgbClr val="434343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graphicFrame>
        <p:nvGraphicFramePr>
          <p:cNvPr id="356" name="Google Shape;356;p25"/>
          <p:cNvGraphicFramePr/>
          <p:nvPr/>
        </p:nvGraphicFramePr>
        <p:xfrm>
          <a:off x="710125" y="1014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{E314CC6E-724D-4076-963C-5DC3DFE41CC2}</a:tableStyleId>
              </a:tblPr>
              <a:tblGrid>
                <a:gridCol w="745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71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57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359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997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09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WBS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TASK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작업자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상태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산출물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4C2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9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4.1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메인 기능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서정현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Java, JSP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9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4.2.1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회원 로그인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조주영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Java, JSP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9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4.2.2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회원 구분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조주영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Java, JSP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9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4.2.3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회원 약관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조주영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Java, JSP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9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4.2.4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회원 일반 회원가입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조주영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Java, JSP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9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4.2.5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회원 판매자 회원가입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조주영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Java, JSP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9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4.3.1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상품 목록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서정현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Java, JSP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09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4.3.2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상품 보기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서정현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Java, JSP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09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4.5.1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고객센터 메인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조광호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Java, JSP</a:t>
                      </a:r>
                      <a:endParaRPr sz="10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09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4.5.2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고객센터 공지사항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조광호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Java, JSP</a:t>
                      </a:r>
                      <a:endParaRPr sz="10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357" name="Google Shape;357;p25"/>
          <p:cNvSpPr/>
          <p:nvPr/>
        </p:nvSpPr>
        <p:spPr>
          <a:xfrm>
            <a:off x="710125" y="706250"/>
            <a:ext cx="204300" cy="217200"/>
          </a:xfrm>
          <a:prstGeom prst="diamond">
            <a:avLst/>
          </a:prstGeom>
          <a:solidFill>
            <a:srgbClr val="EA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25"/>
          <p:cNvSpPr txBox="1"/>
          <p:nvPr/>
        </p:nvSpPr>
        <p:spPr>
          <a:xfrm>
            <a:off x="942400" y="614750"/>
            <a:ext cx="3822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Gowun Dodum"/>
                <a:ea typeface="Gowun Dodum"/>
                <a:cs typeface="Gowun Dodum"/>
                <a:sym typeface="Gowun Dodum"/>
              </a:rPr>
              <a:t>기능구현1 (~12/20)</a:t>
            </a:r>
            <a:endParaRPr>
              <a:latin typeface="Gowun Dodum"/>
              <a:ea typeface="Gowun Dodum"/>
              <a:cs typeface="Gowun Dodum"/>
              <a:sym typeface="Gowun Dodum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FFD"/>
        </a:solidFill>
        <a:effectLst/>
      </p:bgPr>
    </p:bg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26"/>
          <p:cNvSpPr/>
          <p:nvPr/>
        </p:nvSpPr>
        <p:spPr>
          <a:xfrm>
            <a:off x="354125" y="66375"/>
            <a:ext cx="8472300" cy="50772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algn="bl" rotWithShape="0">
              <a:srgbClr val="B7B7B7">
                <a:alpha val="8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4" name="Google Shape;364;p26"/>
          <p:cNvGrpSpPr/>
          <p:nvPr/>
        </p:nvGrpSpPr>
        <p:grpSpPr>
          <a:xfrm>
            <a:off x="354125" y="0"/>
            <a:ext cx="8472300" cy="507900"/>
            <a:chOff x="354125" y="272800"/>
            <a:chExt cx="8472300" cy="507900"/>
          </a:xfrm>
        </p:grpSpPr>
        <p:sp>
          <p:nvSpPr>
            <p:cNvPr id="365" name="Google Shape;365;p26"/>
            <p:cNvSpPr/>
            <p:nvPr/>
          </p:nvSpPr>
          <p:spPr>
            <a:xfrm>
              <a:off x="354125" y="327550"/>
              <a:ext cx="8472300" cy="398400"/>
            </a:xfrm>
            <a:prstGeom prst="rect">
              <a:avLst/>
            </a:prstGeom>
            <a:solidFill>
              <a:srgbClr val="F4CCCC"/>
            </a:solidFill>
            <a:ln w="9525" cap="flat" cmpd="sng">
              <a:solidFill>
                <a:srgbClr val="F8E1E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6"/>
            <p:cNvSpPr/>
            <p:nvPr/>
          </p:nvSpPr>
          <p:spPr>
            <a:xfrm>
              <a:off x="8596100" y="460300"/>
              <a:ext cx="141600" cy="132900"/>
            </a:xfrm>
            <a:prstGeom prst="ellipse">
              <a:avLst/>
            </a:prstGeom>
            <a:solidFill>
              <a:srgbClr val="D6D4E4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6"/>
            <p:cNvSpPr/>
            <p:nvPr/>
          </p:nvSpPr>
          <p:spPr>
            <a:xfrm>
              <a:off x="8403225" y="460300"/>
              <a:ext cx="141600" cy="132900"/>
            </a:xfrm>
            <a:prstGeom prst="ellipse">
              <a:avLst/>
            </a:prstGeom>
            <a:solidFill>
              <a:srgbClr val="CFE2F3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6"/>
            <p:cNvSpPr/>
            <p:nvPr/>
          </p:nvSpPr>
          <p:spPr>
            <a:xfrm>
              <a:off x="8210350" y="460300"/>
              <a:ext cx="141600" cy="132900"/>
            </a:xfrm>
            <a:prstGeom prst="ellipse">
              <a:avLst/>
            </a:prstGeom>
            <a:solidFill>
              <a:srgbClr val="FFF2CC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6"/>
            <p:cNvSpPr txBox="1"/>
            <p:nvPr/>
          </p:nvSpPr>
          <p:spPr>
            <a:xfrm>
              <a:off x="354125" y="272800"/>
              <a:ext cx="42891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2100" i="1">
                  <a:solidFill>
                    <a:srgbClr val="E06666"/>
                  </a:solidFill>
                  <a:latin typeface="Verdana"/>
                  <a:ea typeface="Verdana"/>
                  <a:cs typeface="Verdana"/>
                  <a:sym typeface="Verdana"/>
                </a:rPr>
                <a:t>C</a:t>
              </a:r>
              <a:r>
                <a:rPr lang="ko" sz="2100" i="1">
                  <a:solidFill>
                    <a:srgbClr val="434343"/>
                  </a:solidFill>
                  <a:latin typeface="Verdana"/>
                  <a:ea typeface="Verdana"/>
                  <a:cs typeface="Verdana"/>
                  <a:sym typeface="Verdana"/>
                </a:rPr>
                <a:t>HAPTER 3</a:t>
              </a:r>
              <a:endParaRPr sz="2100" i="1">
                <a:solidFill>
                  <a:srgbClr val="434343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grpSp>
        <p:nvGrpSpPr>
          <p:cNvPr id="370" name="Google Shape;370;p26"/>
          <p:cNvGrpSpPr/>
          <p:nvPr/>
        </p:nvGrpSpPr>
        <p:grpSpPr>
          <a:xfrm>
            <a:off x="6470917" y="483050"/>
            <a:ext cx="2705038" cy="481200"/>
            <a:chOff x="1836575" y="2145850"/>
            <a:chExt cx="1749475" cy="481200"/>
          </a:xfrm>
        </p:grpSpPr>
        <p:sp>
          <p:nvSpPr>
            <p:cNvPr id="371" name="Google Shape;371;p26"/>
            <p:cNvSpPr/>
            <p:nvPr/>
          </p:nvSpPr>
          <p:spPr>
            <a:xfrm rot="10800000">
              <a:off x="1847825" y="2145850"/>
              <a:ext cx="239700" cy="262200"/>
            </a:xfrm>
            <a:prstGeom prst="rtTriangle">
              <a:avLst/>
            </a:pr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6"/>
            <p:cNvSpPr/>
            <p:nvPr/>
          </p:nvSpPr>
          <p:spPr>
            <a:xfrm rot="-5400000">
              <a:off x="1847825" y="2376025"/>
              <a:ext cx="239700" cy="262200"/>
            </a:xfrm>
            <a:prstGeom prst="rtTriangle">
              <a:avLst/>
            </a:pr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6"/>
            <p:cNvSpPr/>
            <p:nvPr/>
          </p:nvSpPr>
          <p:spPr>
            <a:xfrm>
              <a:off x="2087850" y="2145850"/>
              <a:ext cx="1498200" cy="481200"/>
            </a:xfrm>
            <a:prstGeom prst="rect">
              <a:avLst/>
            </a:pr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4" name="Google Shape;374;p26"/>
          <p:cNvSpPr txBox="1"/>
          <p:nvPr/>
        </p:nvSpPr>
        <p:spPr>
          <a:xfrm>
            <a:off x="6790750" y="462050"/>
            <a:ext cx="22746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 b="1">
                <a:solidFill>
                  <a:srgbClr val="434343"/>
                </a:solidFill>
                <a:latin typeface="Gowun Dodum"/>
                <a:ea typeface="Gowun Dodum"/>
                <a:cs typeface="Gowun Dodum"/>
                <a:sym typeface="Gowun Dodum"/>
              </a:rPr>
              <a:t>작업분류 및 일정</a:t>
            </a:r>
            <a:endParaRPr sz="1500" b="1">
              <a:solidFill>
                <a:srgbClr val="434343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375" name="Google Shape;375;p26"/>
          <p:cNvSpPr/>
          <p:nvPr/>
        </p:nvSpPr>
        <p:spPr>
          <a:xfrm>
            <a:off x="710125" y="706250"/>
            <a:ext cx="204300" cy="217200"/>
          </a:xfrm>
          <a:prstGeom prst="diamond">
            <a:avLst/>
          </a:prstGeom>
          <a:solidFill>
            <a:srgbClr val="EA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26"/>
          <p:cNvSpPr txBox="1"/>
          <p:nvPr/>
        </p:nvSpPr>
        <p:spPr>
          <a:xfrm>
            <a:off x="942400" y="614750"/>
            <a:ext cx="3822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Gowun Dodum"/>
                <a:ea typeface="Gowun Dodum"/>
                <a:cs typeface="Gowun Dodum"/>
                <a:sym typeface="Gowun Dodum"/>
              </a:rPr>
              <a:t>기능구현1 (~12/20)</a:t>
            </a:r>
            <a:endParaRPr>
              <a:latin typeface="Gowun Dodum"/>
              <a:ea typeface="Gowun Dodum"/>
              <a:cs typeface="Gowun Dodum"/>
              <a:sym typeface="Gowun Dodum"/>
            </a:endParaRPr>
          </a:p>
        </p:txBody>
      </p:sp>
      <p:graphicFrame>
        <p:nvGraphicFramePr>
          <p:cNvPr id="377" name="Google Shape;377;p26"/>
          <p:cNvGraphicFramePr/>
          <p:nvPr/>
        </p:nvGraphicFramePr>
        <p:xfrm>
          <a:off x="710125" y="1056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{E314CC6E-724D-4076-963C-5DC3DFE41CC2}</a:tableStyleId>
              </a:tblPr>
              <a:tblGrid>
                <a:gridCol w="493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20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7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576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475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118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3372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451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8952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0842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50842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</a:tblGrid>
              <a:tr h="3080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WBS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TASK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작업자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13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14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15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16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17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18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19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20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8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4.1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메인 기능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서정현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8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4.2.1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회원 로그인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조주영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8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4.2.2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회원 구분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조주영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8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4.2.3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회원 약관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조주영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8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4.2.4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회원 일반 회원가입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조주영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8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4.2.5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회원 판매자 회원가입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조주영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28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4.3.1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상품 목록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서정현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28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4.3.2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상품 보기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서정현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28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4.5.1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고객센터 메인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조광호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28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4.5.2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고객센터 공지사항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조광호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FFD"/>
        </a:solidFill>
        <a:effectLst/>
      </p:bgPr>
    </p:bg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27"/>
          <p:cNvSpPr/>
          <p:nvPr/>
        </p:nvSpPr>
        <p:spPr>
          <a:xfrm>
            <a:off x="354125" y="66375"/>
            <a:ext cx="8472300" cy="50772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algn="bl" rotWithShape="0">
              <a:srgbClr val="B7B7B7">
                <a:alpha val="8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3" name="Google Shape;383;p27"/>
          <p:cNvGrpSpPr/>
          <p:nvPr/>
        </p:nvGrpSpPr>
        <p:grpSpPr>
          <a:xfrm>
            <a:off x="354125" y="0"/>
            <a:ext cx="8472300" cy="507900"/>
            <a:chOff x="354125" y="272800"/>
            <a:chExt cx="8472300" cy="507900"/>
          </a:xfrm>
        </p:grpSpPr>
        <p:sp>
          <p:nvSpPr>
            <p:cNvPr id="384" name="Google Shape;384;p27"/>
            <p:cNvSpPr/>
            <p:nvPr/>
          </p:nvSpPr>
          <p:spPr>
            <a:xfrm>
              <a:off x="354125" y="327550"/>
              <a:ext cx="8472300" cy="398400"/>
            </a:xfrm>
            <a:prstGeom prst="rect">
              <a:avLst/>
            </a:prstGeom>
            <a:solidFill>
              <a:srgbClr val="F4CCCC"/>
            </a:solidFill>
            <a:ln w="9525" cap="flat" cmpd="sng">
              <a:solidFill>
                <a:srgbClr val="F8E1E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7"/>
            <p:cNvSpPr/>
            <p:nvPr/>
          </p:nvSpPr>
          <p:spPr>
            <a:xfrm>
              <a:off x="8596100" y="460300"/>
              <a:ext cx="141600" cy="132900"/>
            </a:xfrm>
            <a:prstGeom prst="ellipse">
              <a:avLst/>
            </a:prstGeom>
            <a:solidFill>
              <a:srgbClr val="D6D4E4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7"/>
            <p:cNvSpPr/>
            <p:nvPr/>
          </p:nvSpPr>
          <p:spPr>
            <a:xfrm>
              <a:off x="8403225" y="460300"/>
              <a:ext cx="141600" cy="132900"/>
            </a:xfrm>
            <a:prstGeom prst="ellipse">
              <a:avLst/>
            </a:prstGeom>
            <a:solidFill>
              <a:srgbClr val="CFE2F3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7"/>
            <p:cNvSpPr/>
            <p:nvPr/>
          </p:nvSpPr>
          <p:spPr>
            <a:xfrm>
              <a:off x="8210350" y="460300"/>
              <a:ext cx="141600" cy="132900"/>
            </a:xfrm>
            <a:prstGeom prst="ellipse">
              <a:avLst/>
            </a:prstGeom>
            <a:solidFill>
              <a:srgbClr val="FFF2CC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7"/>
            <p:cNvSpPr txBox="1"/>
            <p:nvPr/>
          </p:nvSpPr>
          <p:spPr>
            <a:xfrm>
              <a:off x="354125" y="272800"/>
              <a:ext cx="42891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2100" i="1">
                  <a:solidFill>
                    <a:srgbClr val="E06666"/>
                  </a:solidFill>
                  <a:latin typeface="Verdana"/>
                  <a:ea typeface="Verdana"/>
                  <a:cs typeface="Verdana"/>
                  <a:sym typeface="Verdana"/>
                </a:rPr>
                <a:t>C</a:t>
              </a:r>
              <a:r>
                <a:rPr lang="ko" sz="2100" i="1">
                  <a:solidFill>
                    <a:srgbClr val="434343"/>
                  </a:solidFill>
                  <a:latin typeface="Verdana"/>
                  <a:ea typeface="Verdana"/>
                  <a:cs typeface="Verdana"/>
                  <a:sym typeface="Verdana"/>
                </a:rPr>
                <a:t>HAPTER 3</a:t>
              </a:r>
              <a:endParaRPr sz="2100" i="1">
                <a:solidFill>
                  <a:srgbClr val="434343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grpSp>
        <p:nvGrpSpPr>
          <p:cNvPr id="389" name="Google Shape;389;p27"/>
          <p:cNvGrpSpPr/>
          <p:nvPr/>
        </p:nvGrpSpPr>
        <p:grpSpPr>
          <a:xfrm>
            <a:off x="6470917" y="483050"/>
            <a:ext cx="2705038" cy="481200"/>
            <a:chOff x="1836575" y="2145850"/>
            <a:chExt cx="1749475" cy="481200"/>
          </a:xfrm>
        </p:grpSpPr>
        <p:sp>
          <p:nvSpPr>
            <p:cNvPr id="390" name="Google Shape;390;p27"/>
            <p:cNvSpPr/>
            <p:nvPr/>
          </p:nvSpPr>
          <p:spPr>
            <a:xfrm rot="10800000">
              <a:off x="1847825" y="2145850"/>
              <a:ext cx="239700" cy="262200"/>
            </a:xfrm>
            <a:prstGeom prst="rtTriangle">
              <a:avLst/>
            </a:pr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7"/>
            <p:cNvSpPr/>
            <p:nvPr/>
          </p:nvSpPr>
          <p:spPr>
            <a:xfrm rot="-5400000">
              <a:off x="1847825" y="2376025"/>
              <a:ext cx="239700" cy="262200"/>
            </a:xfrm>
            <a:prstGeom prst="rtTriangle">
              <a:avLst/>
            </a:pr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7"/>
            <p:cNvSpPr/>
            <p:nvPr/>
          </p:nvSpPr>
          <p:spPr>
            <a:xfrm>
              <a:off x="2087850" y="2145850"/>
              <a:ext cx="1498200" cy="481200"/>
            </a:xfrm>
            <a:prstGeom prst="rect">
              <a:avLst/>
            </a:pr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3" name="Google Shape;393;p27"/>
          <p:cNvSpPr txBox="1"/>
          <p:nvPr/>
        </p:nvSpPr>
        <p:spPr>
          <a:xfrm>
            <a:off x="6790750" y="462050"/>
            <a:ext cx="22746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 b="1">
                <a:solidFill>
                  <a:srgbClr val="434343"/>
                </a:solidFill>
                <a:latin typeface="Gowun Dodum"/>
                <a:ea typeface="Gowun Dodum"/>
                <a:cs typeface="Gowun Dodum"/>
                <a:sym typeface="Gowun Dodum"/>
              </a:rPr>
              <a:t>작업분류 및 일정</a:t>
            </a:r>
            <a:endParaRPr sz="1500" b="1">
              <a:solidFill>
                <a:srgbClr val="434343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graphicFrame>
        <p:nvGraphicFramePr>
          <p:cNvPr id="394" name="Google Shape;394;p27"/>
          <p:cNvGraphicFramePr/>
          <p:nvPr/>
        </p:nvGraphicFramePr>
        <p:xfrm>
          <a:off x="710125" y="1014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{E314CC6E-724D-4076-963C-5DC3DFE41CC2}</a:tableStyleId>
              </a:tblPr>
              <a:tblGrid>
                <a:gridCol w="745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71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57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359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997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09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WBS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TASK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작업자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상태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산출물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4C2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9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4.3.3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상품 장바구니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서정현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Java, JSP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9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4.3.4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상품 주문하기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서정현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Java, JSP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9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4.3.5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상품 주문완료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서정현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Java, JSP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9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4.4.1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관리자 메인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조주영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Java, JSP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9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4.4.2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관리자 상품현황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조주영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Java, JSP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9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4.4.3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관리자 상품등록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조주영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Java, JSP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9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4.4.4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관리자 고객센터 공지사항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조광호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Java, JSP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09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4.4.5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관리자 고객센터 자주묻는질문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조광호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Java, JSP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09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4.4.6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관리자 고객센터 문의하기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조광호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Java, JSP</a:t>
                      </a:r>
                      <a:endParaRPr sz="10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09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4.5.3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고객센터 자주묻는질문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조광호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Java, JSP</a:t>
                      </a:r>
                      <a:endParaRPr sz="10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09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4.5.4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고객센터 문의하기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조광호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Java, JSP</a:t>
                      </a:r>
                      <a:endParaRPr sz="1000">
                        <a:solidFill>
                          <a:schemeClr val="dk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395" name="Google Shape;395;p27"/>
          <p:cNvSpPr/>
          <p:nvPr/>
        </p:nvSpPr>
        <p:spPr>
          <a:xfrm>
            <a:off x="710125" y="706250"/>
            <a:ext cx="204300" cy="217200"/>
          </a:xfrm>
          <a:prstGeom prst="diamond">
            <a:avLst/>
          </a:prstGeom>
          <a:solidFill>
            <a:srgbClr val="EA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" name="Google Shape;396;p27"/>
          <p:cNvSpPr txBox="1"/>
          <p:nvPr/>
        </p:nvSpPr>
        <p:spPr>
          <a:xfrm>
            <a:off x="942400" y="614750"/>
            <a:ext cx="3822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Gowun Dodum"/>
                <a:ea typeface="Gowun Dodum"/>
                <a:cs typeface="Gowun Dodum"/>
                <a:sym typeface="Gowun Dodum"/>
              </a:rPr>
              <a:t>기능구현2 (~12/28)</a:t>
            </a:r>
            <a:endParaRPr>
              <a:latin typeface="Gowun Dodum"/>
              <a:ea typeface="Gowun Dodum"/>
              <a:cs typeface="Gowun Dodum"/>
              <a:sym typeface="Gowun Dodum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FFD"/>
        </a:solidFill>
        <a:effectLst/>
      </p:bgPr>
    </p:bg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28"/>
          <p:cNvSpPr/>
          <p:nvPr/>
        </p:nvSpPr>
        <p:spPr>
          <a:xfrm>
            <a:off x="354125" y="66375"/>
            <a:ext cx="8472300" cy="50772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algn="bl" rotWithShape="0">
              <a:srgbClr val="B7B7B7">
                <a:alpha val="8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2" name="Google Shape;402;p28"/>
          <p:cNvGrpSpPr/>
          <p:nvPr/>
        </p:nvGrpSpPr>
        <p:grpSpPr>
          <a:xfrm>
            <a:off x="354125" y="0"/>
            <a:ext cx="8472300" cy="507900"/>
            <a:chOff x="354125" y="272800"/>
            <a:chExt cx="8472300" cy="507900"/>
          </a:xfrm>
        </p:grpSpPr>
        <p:sp>
          <p:nvSpPr>
            <p:cNvPr id="403" name="Google Shape;403;p28"/>
            <p:cNvSpPr/>
            <p:nvPr/>
          </p:nvSpPr>
          <p:spPr>
            <a:xfrm>
              <a:off x="354125" y="327550"/>
              <a:ext cx="8472300" cy="398400"/>
            </a:xfrm>
            <a:prstGeom prst="rect">
              <a:avLst/>
            </a:prstGeom>
            <a:solidFill>
              <a:srgbClr val="F4CCCC"/>
            </a:solidFill>
            <a:ln w="9525" cap="flat" cmpd="sng">
              <a:solidFill>
                <a:srgbClr val="F8E1E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8"/>
            <p:cNvSpPr/>
            <p:nvPr/>
          </p:nvSpPr>
          <p:spPr>
            <a:xfrm>
              <a:off x="8596100" y="460300"/>
              <a:ext cx="141600" cy="132900"/>
            </a:xfrm>
            <a:prstGeom prst="ellipse">
              <a:avLst/>
            </a:prstGeom>
            <a:solidFill>
              <a:srgbClr val="D6D4E4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8"/>
            <p:cNvSpPr/>
            <p:nvPr/>
          </p:nvSpPr>
          <p:spPr>
            <a:xfrm>
              <a:off x="8403225" y="460300"/>
              <a:ext cx="141600" cy="132900"/>
            </a:xfrm>
            <a:prstGeom prst="ellipse">
              <a:avLst/>
            </a:prstGeom>
            <a:solidFill>
              <a:srgbClr val="CFE2F3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8"/>
            <p:cNvSpPr/>
            <p:nvPr/>
          </p:nvSpPr>
          <p:spPr>
            <a:xfrm>
              <a:off x="8210350" y="460300"/>
              <a:ext cx="141600" cy="132900"/>
            </a:xfrm>
            <a:prstGeom prst="ellipse">
              <a:avLst/>
            </a:prstGeom>
            <a:solidFill>
              <a:srgbClr val="FFF2CC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8"/>
            <p:cNvSpPr txBox="1"/>
            <p:nvPr/>
          </p:nvSpPr>
          <p:spPr>
            <a:xfrm>
              <a:off x="354125" y="272800"/>
              <a:ext cx="42891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2100" i="1">
                  <a:solidFill>
                    <a:srgbClr val="E06666"/>
                  </a:solidFill>
                  <a:latin typeface="Verdana"/>
                  <a:ea typeface="Verdana"/>
                  <a:cs typeface="Verdana"/>
                  <a:sym typeface="Verdana"/>
                </a:rPr>
                <a:t>C</a:t>
              </a:r>
              <a:r>
                <a:rPr lang="ko" sz="2100" i="1">
                  <a:solidFill>
                    <a:srgbClr val="434343"/>
                  </a:solidFill>
                  <a:latin typeface="Verdana"/>
                  <a:ea typeface="Verdana"/>
                  <a:cs typeface="Verdana"/>
                  <a:sym typeface="Verdana"/>
                </a:rPr>
                <a:t>HAPTER 3</a:t>
              </a:r>
              <a:endParaRPr sz="2100" i="1">
                <a:solidFill>
                  <a:srgbClr val="434343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grpSp>
        <p:nvGrpSpPr>
          <p:cNvPr id="408" name="Google Shape;408;p28"/>
          <p:cNvGrpSpPr/>
          <p:nvPr/>
        </p:nvGrpSpPr>
        <p:grpSpPr>
          <a:xfrm>
            <a:off x="6470917" y="483050"/>
            <a:ext cx="2705038" cy="481200"/>
            <a:chOff x="1836575" y="2145850"/>
            <a:chExt cx="1749475" cy="481200"/>
          </a:xfrm>
        </p:grpSpPr>
        <p:sp>
          <p:nvSpPr>
            <p:cNvPr id="409" name="Google Shape;409;p28"/>
            <p:cNvSpPr/>
            <p:nvPr/>
          </p:nvSpPr>
          <p:spPr>
            <a:xfrm rot="10800000">
              <a:off x="1847825" y="2145850"/>
              <a:ext cx="239700" cy="262200"/>
            </a:xfrm>
            <a:prstGeom prst="rtTriangle">
              <a:avLst/>
            </a:pr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8"/>
            <p:cNvSpPr/>
            <p:nvPr/>
          </p:nvSpPr>
          <p:spPr>
            <a:xfrm rot="-5400000">
              <a:off x="1847825" y="2376025"/>
              <a:ext cx="239700" cy="262200"/>
            </a:xfrm>
            <a:prstGeom prst="rtTriangle">
              <a:avLst/>
            </a:pr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8"/>
            <p:cNvSpPr/>
            <p:nvPr/>
          </p:nvSpPr>
          <p:spPr>
            <a:xfrm>
              <a:off x="2087850" y="2145850"/>
              <a:ext cx="1498200" cy="481200"/>
            </a:xfrm>
            <a:prstGeom prst="rect">
              <a:avLst/>
            </a:pr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2" name="Google Shape;412;p28"/>
          <p:cNvSpPr txBox="1"/>
          <p:nvPr/>
        </p:nvSpPr>
        <p:spPr>
          <a:xfrm>
            <a:off x="6790750" y="462050"/>
            <a:ext cx="22746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 b="1">
                <a:solidFill>
                  <a:srgbClr val="434343"/>
                </a:solidFill>
                <a:latin typeface="Gowun Dodum"/>
                <a:ea typeface="Gowun Dodum"/>
                <a:cs typeface="Gowun Dodum"/>
                <a:sym typeface="Gowun Dodum"/>
              </a:rPr>
              <a:t>작업분류 및 일정</a:t>
            </a:r>
            <a:endParaRPr sz="1500" b="1">
              <a:solidFill>
                <a:srgbClr val="434343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413" name="Google Shape;413;p28"/>
          <p:cNvSpPr/>
          <p:nvPr/>
        </p:nvSpPr>
        <p:spPr>
          <a:xfrm>
            <a:off x="710125" y="706250"/>
            <a:ext cx="204300" cy="217200"/>
          </a:xfrm>
          <a:prstGeom prst="diamond">
            <a:avLst/>
          </a:prstGeom>
          <a:solidFill>
            <a:srgbClr val="EA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28"/>
          <p:cNvSpPr txBox="1"/>
          <p:nvPr/>
        </p:nvSpPr>
        <p:spPr>
          <a:xfrm>
            <a:off x="942400" y="614750"/>
            <a:ext cx="3822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Gowun Dodum"/>
                <a:ea typeface="Gowun Dodum"/>
                <a:cs typeface="Gowun Dodum"/>
                <a:sym typeface="Gowun Dodum"/>
              </a:rPr>
              <a:t>기능구현1 (~12/20)</a:t>
            </a:r>
            <a:endParaRPr>
              <a:latin typeface="Gowun Dodum"/>
              <a:ea typeface="Gowun Dodum"/>
              <a:cs typeface="Gowun Dodum"/>
              <a:sym typeface="Gowun Dodum"/>
            </a:endParaRPr>
          </a:p>
        </p:txBody>
      </p:sp>
      <p:graphicFrame>
        <p:nvGraphicFramePr>
          <p:cNvPr id="415" name="Google Shape;415;p28"/>
          <p:cNvGraphicFramePr/>
          <p:nvPr/>
        </p:nvGraphicFramePr>
        <p:xfrm>
          <a:off x="630788" y="964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{E314CC6E-724D-4076-963C-5DC3DFE41CC2}</a:tableStyleId>
              </a:tblPr>
              <a:tblGrid>
                <a:gridCol w="6722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354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2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16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44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5772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1882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36492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36492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</a:tblGrid>
              <a:tr h="333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WBS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TASK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작업자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9-13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14-15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19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20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21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22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23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26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27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28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3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4.3.3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상품 장바구니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서정현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3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4.3.4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상품 주문하기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서정현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3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4.3.5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상품 주문완료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서정현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3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4.4.1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관리자 메인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조주영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3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4.4.2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관리자 상품현황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조주영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3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4.4.3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관리자 상품등록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조주영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3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4.4.4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관리자 고객센터 공지사항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조광호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33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4.4.5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관리자 고객센터 자주묻는질문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조광호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33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4.4.6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관리자 고객센터 문의하기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조광호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33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4.5.3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고객센터 자주묻는질문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조광호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33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4.5.4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고객센터 문의하기 기능구현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조광호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FFD"/>
        </a:solidFill>
        <a:effectLst/>
      </p:bgPr>
    </p:bg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29"/>
          <p:cNvSpPr/>
          <p:nvPr/>
        </p:nvSpPr>
        <p:spPr>
          <a:xfrm>
            <a:off x="354125" y="66375"/>
            <a:ext cx="8472300" cy="50772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algn="bl" rotWithShape="0">
              <a:srgbClr val="B7B7B7">
                <a:alpha val="8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1" name="Google Shape;421;p29"/>
          <p:cNvGrpSpPr/>
          <p:nvPr/>
        </p:nvGrpSpPr>
        <p:grpSpPr>
          <a:xfrm>
            <a:off x="354125" y="0"/>
            <a:ext cx="8472300" cy="507900"/>
            <a:chOff x="354125" y="272800"/>
            <a:chExt cx="8472300" cy="507900"/>
          </a:xfrm>
        </p:grpSpPr>
        <p:sp>
          <p:nvSpPr>
            <p:cNvPr id="422" name="Google Shape;422;p29"/>
            <p:cNvSpPr/>
            <p:nvPr/>
          </p:nvSpPr>
          <p:spPr>
            <a:xfrm>
              <a:off x="354125" y="327550"/>
              <a:ext cx="8472300" cy="398400"/>
            </a:xfrm>
            <a:prstGeom prst="rect">
              <a:avLst/>
            </a:prstGeom>
            <a:solidFill>
              <a:srgbClr val="F4CCCC"/>
            </a:solidFill>
            <a:ln w="9525" cap="flat" cmpd="sng">
              <a:solidFill>
                <a:srgbClr val="F8E1E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9"/>
            <p:cNvSpPr/>
            <p:nvPr/>
          </p:nvSpPr>
          <p:spPr>
            <a:xfrm>
              <a:off x="8596100" y="460300"/>
              <a:ext cx="141600" cy="132900"/>
            </a:xfrm>
            <a:prstGeom prst="ellipse">
              <a:avLst/>
            </a:prstGeom>
            <a:solidFill>
              <a:srgbClr val="D6D4E4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9"/>
            <p:cNvSpPr/>
            <p:nvPr/>
          </p:nvSpPr>
          <p:spPr>
            <a:xfrm>
              <a:off x="8403225" y="460300"/>
              <a:ext cx="141600" cy="132900"/>
            </a:xfrm>
            <a:prstGeom prst="ellipse">
              <a:avLst/>
            </a:prstGeom>
            <a:solidFill>
              <a:srgbClr val="CFE2F3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9"/>
            <p:cNvSpPr/>
            <p:nvPr/>
          </p:nvSpPr>
          <p:spPr>
            <a:xfrm>
              <a:off x="8210350" y="460300"/>
              <a:ext cx="141600" cy="132900"/>
            </a:xfrm>
            <a:prstGeom prst="ellipse">
              <a:avLst/>
            </a:prstGeom>
            <a:solidFill>
              <a:srgbClr val="FFF2CC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9"/>
            <p:cNvSpPr txBox="1"/>
            <p:nvPr/>
          </p:nvSpPr>
          <p:spPr>
            <a:xfrm>
              <a:off x="354125" y="272800"/>
              <a:ext cx="42891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2100" i="1">
                  <a:solidFill>
                    <a:srgbClr val="E06666"/>
                  </a:solidFill>
                  <a:latin typeface="Verdana"/>
                  <a:ea typeface="Verdana"/>
                  <a:cs typeface="Verdana"/>
                  <a:sym typeface="Verdana"/>
                </a:rPr>
                <a:t>C</a:t>
              </a:r>
              <a:r>
                <a:rPr lang="ko" sz="2100" i="1">
                  <a:solidFill>
                    <a:srgbClr val="434343"/>
                  </a:solidFill>
                  <a:latin typeface="Verdana"/>
                  <a:ea typeface="Verdana"/>
                  <a:cs typeface="Verdana"/>
                  <a:sym typeface="Verdana"/>
                </a:rPr>
                <a:t>HAPTER 3</a:t>
              </a:r>
              <a:endParaRPr sz="2100" i="1">
                <a:solidFill>
                  <a:srgbClr val="434343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grpSp>
        <p:nvGrpSpPr>
          <p:cNvPr id="427" name="Google Shape;427;p29"/>
          <p:cNvGrpSpPr/>
          <p:nvPr/>
        </p:nvGrpSpPr>
        <p:grpSpPr>
          <a:xfrm>
            <a:off x="6470917" y="483050"/>
            <a:ext cx="2705038" cy="481200"/>
            <a:chOff x="1836575" y="2145850"/>
            <a:chExt cx="1749475" cy="481200"/>
          </a:xfrm>
        </p:grpSpPr>
        <p:sp>
          <p:nvSpPr>
            <p:cNvPr id="428" name="Google Shape;428;p29"/>
            <p:cNvSpPr/>
            <p:nvPr/>
          </p:nvSpPr>
          <p:spPr>
            <a:xfrm rot="10800000">
              <a:off x="1847825" y="2145850"/>
              <a:ext cx="239700" cy="262200"/>
            </a:xfrm>
            <a:prstGeom prst="rtTriangle">
              <a:avLst/>
            </a:pr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9"/>
            <p:cNvSpPr/>
            <p:nvPr/>
          </p:nvSpPr>
          <p:spPr>
            <a:xfrm rot="-5400000">
              <a:off x="1847825" y="2376025"/>
              <a:ext cx="239700" cy="262200"/>
            </a:xfrm>
            <a:prstGeom prst="rtTriangle">
              <a:avLst/>
            </a:pr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9"/>
            <p:cNvSpPr/>
            <p:nvPr/>
          </p:nvSpPr>
          <p:spPr>
            <a:xfrm>
              <a:off x="2087850" y="2145850"/>
              <a:ext cx="1498200" cy="481200"/>
            </a:xfrm>
            <a:prstGeom prst="rect">
              <a:avLst/>
            </a:pr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1" name="Google Shape;431;p29"/>
          <p:cNvSpPr txBox="1"/>
          <p:nvPr/>
        </p:nvSpPr>
        <p:spPr>
          <a:xfrm>
            <a:off x="6790750" y="462050"/>
            <a:ext cx="22746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 b="1">
                <a:solidFill>
                  <a:srgbClr val="434343"/>
                </a:solidFill>
                <a:latin typeface="Gowun Dodum"/>
                <a:ea typeface="Gowun Dodum"/>
                <a:cs typeface="Gowun Dodum"/>
                <a:sym typeface="Gowun Dodum"/>
              </a:rPr>
              <a:t>작업분류 및 일정</a:t>
            </a:r>
            <a:endParaRPr sz="1500" b="1">
              <a:solidFill>
                <a:srgbClr val="434343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graphicFrame>
        <p:nvGraphicFramePr>
          <p:cNvPr id="432" name="Google Shape;432;p29"/>
          <p:cNvGraphicFramePr/>
          <p:nvPr/>
        </p:nvGraphicFramePr>
        <p:xfrm>
          <a:off x="755125" y="14291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{E314CC6E-724D-4076-963C-5DC3DFE41CC2}</a:tableStyleId>
              </a:tblPr>
              <a:tblGrid>
                <a:gridCol w="745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47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815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359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997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09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WBS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TASK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작업자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상태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산출물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4C2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9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5,1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단위 테스트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서정현, 조광호, 조주영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테스트 계획서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9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5.2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통합 테스트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서정현, 조광호, 조주영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테스트 체크리스트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9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5.3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QC 및 피드백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서정현, 조광호, 조주영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테스트 체크리스트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9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6.1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실서버 이관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서정현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9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6.2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이전 테스트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서정현, 조광호, 조주영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테스트 체크리스트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9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6.3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모니터링/장애 대응 준비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서정현, 조광호, 조주영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9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6.4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시스템 교육 훈련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서정현, 조광호, 조주영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rgbClr val="FF0000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</a:t>
                      </a:r>
                      <a:endParaRPr sz="1000">
                        <a:solidFill>
                          <a:srgbClr val="FF0000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프로젝트 완료 보고서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433" name="Google Shape;433;p29"/>
          <p:cNvSpPr/>
          <p:nvPr/>
        </p:nvSpPr>
        <p:spPr>
          <a:xfrm>
            <a:off x="710125" y="706250"/>
            <a:ext cx="204300" cy="217200"/>
          </a:xfrm>
          <a:prstGeom prst="diamond">
            <a:avLst/>
          </a:prstGeom>
          <a:solidFill>
            <a:srgbClr val="EA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434;p29"/>
          <p:cNvSpPr txBox="1"/>
          <p:nvPr/>
        </p:nvSpPr>
        <p:spPr>
          <a:xfrm>
            <a:off x="942400" y="614750"/>
            <a:ext cx="3822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Gowun Dodum"/>
                <a:ea typeface="Gowun Dodum"/>
                <a:cs typeface="Gowun Dodum"/>
                <a:sym typeface="Gowun Dodum"/>
              </a:rPr>
              <a:t>테스트 / 배포</a:t>
            </a:r>
            <a:endParaRPr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435" name="Google Shape;435;p29"/>
          <p:cNvSpPr txBox="1"/>
          <p:nvPr/>
        </p:nvSpPr>
        <p:spPr>
          <a:xfrm>
            <a:off x="942400" y="886625"/>
            <a:ext cx="38229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latin typeface="Gowun Dodum"/>
                <a:ea typeface="Gowun Dodum"/>
                <a:cs typeface="Gowun Dodum"/>
                <a:sym typeface="Gowun Dodum"/>
              </a:rPr>
              <a:t>5.~ 테스트  6.~ 배포</a:t>
            </a:r>
            <a:endParaRPr sz="1300">
              <a:latin typeface="Gowun Dodum"/>
              <a:ea typeface="Gowun Dodum"/>
              <a:cs typeface="Gowun Dodum"/>
              <a:sym typeface="Gowun Dodum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FFD"/>
        </a:solidFill>
        <a:effectLst/>
      </p:bgPr>
    </p:bg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30"/>
          <p:cNvSpPr/>
          <p:nvPr/>
        </p:nvSpPr>
        <p:spPr>
          <a:xfrm>
            <a:off x="354125" y="66375"/>
            <a:ext cx="8472300" cy="50772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algn="bl" rotWithShape="0">
              <a:srgbClr val="B7B7B7">
                <a:alpha val="8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1" name="Google Shape;441;p30"/>
          <p:cNvGrpSpPr/>
          <p:nvPr/>
        </p:nvGrpSpPr>
        <p:grpSpPr>
          <a:xfrm>
            <a:off x="354125" y="0"/>
            <a:ext cx="8472300" cy="507900"/>
            <a:chOff x="354125" y="272800"/>
            <a:chExt cx="8472300" cy="507900"/>
          </a:xfrm>
        </p:grpSpPr>
        <p:sp>
          <p:nvSpPr>
            <p:cNvPr id="442" name="Google Shape;442;p30"/>
            <p:cNvSpPr/>
            <p:nvPr/>
          </p:nvSpPr>
          <p:spPr>
            <a:xfrm>
              <a:off x="354125" y="327550"/>
              <a:ext cx="8472300" cy="398400"/>
            </a:xfrm>
            <a:prstGeom prst="rect">
              <a:avLst/>
            </a:prstGeom>
            <a:solidFill>
              <a:srgbClr val="F4CCCC"/>
            </a:solidFill>
            <a:ln w="9525" cap="flat" cmpd="sng">
              <a:solidFill>
                <a:srgbClr val="F8E1E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0"/>
            <p:cNvSpPr/>
            <p:nvPr/>
          </p:nvSpPr>
          <p:spPr>
            <a:xfrm>
              <a:off x="8596100" y="460300"/>
              <a:ext cx="141600" cy="132900"/>
            </a:xfrm>
            <a:prstGeom prst="ellipse">
              <a:avLst/>
            </a:prstGeom>
            <a:solidFill>
              <a:srgbClr val="D6D4E4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0"/>
            <p:cNvSpPr/>
            <p:nvPr/>
          </p:nvSpPr>
          <p:spPr>
            <a:xfrm>
              <a:off x="8403225" y="460300"/>
              <a:ext cx="141600" cy="132900"/>
            </a:xfrm>
            <a:prstGeom prst="ellipse">
              <a:avLst/>
            </a:prstGeom>
            <a:solidFill>
              <a:srgbClr val="CFE2F3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0"/>
            <p:cNvSpPr/>
            <p:nvPr/>
          </p:nvSpPr>
          <p:spPr>
            <a:xfrm>
              <a:off x="8210350" y="460300"/>
              <a:ext cx="141600" cy="132900"/>
            </a:xfrm>
            <a:prstGeom prst="ellipse">
              <a:avLst/>
            </a:prstGeom>
            <a:solidFill>
              <a:srgbClr val="FFF2CC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0"/>
            <p:cNvSpPr txBox="1"/>
            <p:nvPr/>
          </p:nvSpPr>
          <p:spPr>
            <a:xfrm>
              <a:off x="354125" y="272800"/>
              <a:ext cx="42891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2100" i="1">
                  <a:solidFill>
                    <a:srgbClr val="E06666"/>
                  </a:solidFill>
                  <a:latin typeface="Verdana"/>
                  <a:ea typeface="Verdana"/>
                  <a:cs typeface="Verdana"/>
                  <a:sym typeface="Verdana"/>
                </a:rPr>
                <a:t>C</a:t>
              </a:r>
              <a:r>
                <a:rPr lang="ko" sz="2100" i="1">
                  <a:solidFill>
                    <a:srgbClr val="434343"/>
                  </a:solidFill>
                  <a:latin typeface="Verdana"/>
                  <a:ea typeface="Verdana"/>
                  <a:cs typeface="Verdana"/>
                  <a:sym typeface="Verdana"/>
                </a:rPr>
                <a:t>HAPTER 3</a:t>
              </a:r>
              <a:endParaRPr sz="2100" i="1">
                <a:solidFill>
                  <a:srgbClr val="434343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grpSp>
        <p:nvGrpSpPr>
          <p:cNvPr id="447" name="Google Shape;447;p30"/>
          <p:cNvGrpSpPr/>
          <p:nvPr/>
        </p:nvGrpSpPr>
        <p:grpSpPr>
          <a:xfrm>
            <a:off x="6470917" y="483050"/>
            <a:ext cx="2705038" cy="481200"/>
            <a:chOff x="1836575" y="2145850"/>
            <a:chExt cx="1749475" cy="481200"/>
          </a:xfrm>
        </p:grpSpPr>
        <p:sp>
          <p:nvSpPr>
            <p:cNvPr id="448" name="Google Shape;448;p30"/>
            <p:cNvSpPr/>
            <p:nvPr/>
          </p:nvSpPr>
          <p:spPr>
            <a:xfrm rot="10800000">
              <a:off x="1847825" y="2145850"/>
              <a:ext cx="239700" cy="262200"/>
            </a:xfrm>
            <a:prstGeom prst="rtTriangle">
              <a:avLst/>
            </a:pr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0"/>
            <p:cNvSpPr/>
            <p:nvPr/>
          </p:nvSpPr>
          <p:spPr>
            <a:xfrm rot="-5400000">
              <a:off x="1847825" y="2376025"/>
              <a:ext cx="239700" cy="262200"/>
            </a:xfrm>
            <a:prstGeom prst="rtTriangle">
              <a:avLst/>
            </a:pr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0"/>
            <p:cNvSpPr/>
            <p:nvPr/>
          </p:nvSpPr>
          <p:spPr>
            <a:xfrm>
              <a:off x="2087850" y="2145850"/>
              <a:ext cx="1498200" cy="481200"/>
            </a:xfrm>
            <a:prstGeom prst="rect">
              <a:avLst/>
            </a:pr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1" name="Google Shape;451;p30"/>
          <p:cNvSpPr txBox="1"/>
          <p:nvPr/>
        </p:nvSpPr>
        <p:spPr>
          <a:xfrm>
            <a:off x="6790750" y="462050"/>
            <a:ext cx="22746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 b="1">
                <a:solidFill>
                  <a:srgbClr val="434343"/>
                </a:solidFill>
                <a:latin typeface="Gowun Dodum"/>
                <a:ea typeface="Gowun Dodum"/>
                <a:cs typeface="Gowun Dodum"/>
                <a:sym typeface="Gowun Dodum"/>
              </a:rPr>
              <a:t>작업분류 및 일정</a:t>
            </a:r>
            <a:endParaRPr sz="1500" b="1">
              <a:solidFill>
                <a:srgbClr val="434343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452" name="Google Shape;452;p30"/>
          <p:cNvSpPr/>
          <p:nvPr/>
        </p:nvSpPr>
        <p:spPr>
          <a:xfrm>
            <a:off x="710125" y="706250"/>
            <a:ext cx="204300" cy="217200"/>
          </a:xfrm>
          <a:prstGeom prst="diamond">
            <a:avLst/>
          </a:prstGeom>
          <a:solidFill>
            <a:srgbClr val="EA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30"/>
          <p:cNvSpPr txBox="1"/>
          <p:nvPr/>
        </p:nvSpPr>
        <p:spPr>
          <a:xfrm>
            <a:off x="942400" y="614750"/>
            <a:ext cx="3822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Gowun Dodum"/>
                <a:ea typeface="Gowun Dodum"/>
                <a:cs typeface="Gowun Dodum"/>
                <a:sym typeface="Gowun Dodum"/>
              </a:rPr>
              <a:t>기획 / 설계 / 화면구현</a:t>
            </a:r>
            <a:endParaRPr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454" name="Google Shape;454;p30"/>
          <p:cNvSpPr txBox="1"/>
          <p:nvPr/>
        </p:nvSpPr>
        <p:spPr>
          <a:xfrm>
            <a:off x="942400" y="886625"/>
            <a:ext cx="38229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latin typeface="Gowun Dodum"/>
                <a:ea typeface="Gowun Dodum"/>
                <a:cs typeface="Gowun Dodum"/>
                <a:sym typeface="Gowun Dodum"/>
              </a:rPr>
              <a:t>1.~ 기획   2.~ 설계   3.~화면구현</a:t>
            </a:r>
            <a:endParaRPr sz="1300">
              <a:latin typeface="Gowun Dodum"/>
              <a:ea typeface="Gowun Dodum"/>
              <a:cs typeface="Gowun Dodum"/>
              <a:sym typeface="Gowun Dodum"/>
            </a:endParaRPr>
          </a:p>
        </p:txBody>
      </p:sp>
      <p:graphicFrame>
        <p:nvGraphicFramePr>
          <p:cNvPr id="455" name="Google Shape;455;p30"/>
          <p:cNvGraphicFramePr/>
          <p:nvPr/>
        </p:nvGraphicFramePr>
        <p:xfrm>
          <a:off x="710125" y="1439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{E314CC6E-724D-4076-963C-5DC3DFE41CC2}</a:tableStyleId>
              </a:tblPr>
              <a:tblGrid>
                <a:gridCol w="632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97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3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889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112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812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6772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789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494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3231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WBS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TASK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작업자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12.9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12.12-18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12.19-25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12.26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12.27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12.28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4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7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1.1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단위 테스트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서정현, 조광호, 조주영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7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1.2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통합 테스트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서정현, 조광호, 조주영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7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2.1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QC 및 피드백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서정현, 조광호, 조주영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7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2.2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실서버 이관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서정현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7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3.1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이전 테스트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서정현, 조광호, 조주영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57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3.2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모니터링/장애 대응 준비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서정현, 조광호, 조주영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57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3.3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시스템 교육 훈련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solidFill>
                            <a:schemeClr val="dk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서정현, 조광호, 조주영</a:t>
                      </a: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FFD"/>
        </a:solidFill>
        <a:effectLst/>
      </p:bgPr>
    </p:bg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31"/>
          <p:cNvSpPr/>
          <p:nvPr/>
        </p:nvSpPr>
        <p:spPr>
          <a:xfrm>
            <a:off x="354125" y="66375"/>
            <a:ext cx="8472300" cy="50772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algn="bl" rotWithShape="0">
              <a:srgbClr val="B7B7B7">
                <a:alpha val="8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1" name="Google Shape;461;p31"/>
          <p:cNvGrpSpPr/>
          <p:nvPr/>
        </p:nvGrpSpPr>
        <p:grpSpPr>
          <a:xfrm>
            <a:off x="354125" y="0"/>
            <a:ext cx="8472300" cy="507900"/>
            <a:chOff x="354125" y="272800"/>
            <a:chExt cx="8472300" cy="507900"/>
          </a:xfrm>
        </p:grpSpPr>
        <p:sp>
          <p:nvSpPr>
            <p:cNvPr id="462" name="Google Shape;462;p31"/>
            <p:cNvSpPr/>
            <p:nvPr/>
          </p:nvSpPr>
          <p:spPr>
            <a:xfrm>
              <a:off x="354125" y="327550"/>
              <a:ext cx="8472300" cy="398400"/>
            </a:xfrm>
            <a:prstGeom prst="rect">
              <a:avLst/>
            </a:prstGeom>
            <a:solidFill>
              <a:srgbClr val="F4CCCC"/>
            </a:solidFill>
            <a:ln w="9525" cap="flat" cmpd="sng">
              <a:solidFill>
                <a:srgbClr val="F8E1E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1"/>
            <p:cNvSpPr/>
            <p:nvPr/>
          </p:nvSpPr>
          <p:spPr>
            <a:xfrm>
              <a:off x="8596100" y="460300"/>
              <a:ext cx="141600" cy="132900"/>
            </a:xfrm>
            <a:prstGeom prst="ellipse">
              <a:avLst/>
            </a:prstGeom>
            <a:solidFill>
              <a:srgbClr val="D6D4E4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1"/>
            <p:cNvSpPr/>
            <p:nvPr/>
          </p:nvSpPr>
          <p:spPr>
            <a:xfrm>
              <a:off x="8403225" y="460300"/>
              <a:ext cx="141600" cy="132900"/>
            </a:xfrm>
            <a:prstGeom prst="ellipse">
              <a:avLst/>
            </a:prstGeom>
            <a:solidFill>
              <a:srgbClr val="CFE2F3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1"/>
            <p:cNvSpPr/>
            <p:nvPr/>
          </p:nvSpPr>
          <p:spPr>
            <a:xfrm>
              <a:off x="8210350" y="460300"/>
              <a:ext cx="141600" cy="132900"/>
            </a:xfrm>
            <a:prstGeom prst="ellipse">
              <a:avLst/>
            </a:prstGeom>
            <a:solidFill>
              <a:srgbClr val="FFF2CC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1"/>
            <p:cNvSpPr txBox="1"/>
            <p:nvPr/>
          </p:nvSpPr>
          <p:spPr>
            <a:xfrm>
              <a:off x="354125" y="272800"/>
              <a:ext cx="42891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2100" i="1">
                  <a:solidFill>
                    <a:srgbClr val="E06666"/>
                  </a:solidFill>
                  <a:latin typeface="Verdana"/>
                  <a:ea typeface="Verdana"/>
                  <a:cs typeface="Verdana"/>
                  <a:sym typeface="Verdana"/>
                </a:rPr>
                <a:t>C</a:t>
              </a:r>
              <a:r>
                <a:rPr lang="ko" sz="2100" i="1">
                  <a:solidFill>
                    <a:srgbClr val="434343"/>
                  </a:solidFill>
                  <a:latin typeface="Verdana"/>
                  <a:ea typeface="Verdana"/>
                  <a:cs typeface="Verdana"/>
                  <a:sym typeface="Verdana"/>
                </a:rPr>
                <a:t>HAPTER 4</a:t>
              </a:r>
              <a:endParaRPr sz="2100" i="1">
                <a:solidFill>
                  <a:srgbClr val="434343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grpSp>
        <p:nvGrpSpPr>
          <p:cNvPr id="467" name="Google Shape;467;p31"/>
          <p:cNvGrpSpPr/>
          <p:nvPr/>
        </p:nvGrpSpPr>
        <p:grpSpPr>
          <a:xfrm>
            <a:off x="6790764" y="483050"/>
            <a:ext cx="2385059" cy="481200"/>
            <a:chOff x="1836575" y="2145850"/>
            <a:chExt cx="1749475" cy="481200"/>
          </a:xfrm>
        </p:grpSpPr>
        <p:sp>
          <p:nvSpPr>
            <p:cNvPr id="468" name="Google Shape;468;p31"/>
            <p:cNvSpPr/>
            <p:nvPr/>
          </p:nvSpPr>
          <p:spPr>
            <a:xfrm rot="10800000">
              <a:off x="1847825" y="2145850"/>
              <a:ext cx="239700" cy="262200"/>
            </a:xfrm>
            <a:prstGeom prst="rtTriangle">
              <a:avLst/>
            </a:prstGeom>
            <a:solidFill>
              <a:srgbClr val="D9E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1"/>
            <p:cNvSpPr/>
            <p:nvPr/>
          </p:nvSpPr>
          <p:spPr>
            <a:xfrm rot="-5400000">
              <a:off x="1847825" y="2376025"/>
              <a:ext cx="239700" cy="262200"/>
            </a:xfrm>
            <a:prstGeom prst="rtTriangle">
              <a:avLst/>
            </a:prstGeom>
            <a:solidFill>
              <a:srgbClr val="D9E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1"/>
            <p:cNvSpPr/>
            <p:nvPr/>
          </p:nvSpPr>
          <p:spPr>
            <a:xfrm>
              <a:off x="2087850" y="2145850"/>
              <a:ext cx="1498200" cy="481200"/>
            </a:xfrm>
            <a:prstGeom prst="rect">
              <a:avLst/>
            </a:prstGeom>
            <a:solidFill>
              <a:srgbClr val="D9E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1" name="Google Shape;471;p31"/>
          <p:cNvSpPr txBox="1"/>
          <p:nvPr/>
        </p:nvSpPr>
        <p:spPr>
          <a:xfrm>
            <a:off x="6790750" y="462050"/>
            <a:ext cx="22746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 b="1">
                <a:solidFill>
                  <a:srgbClr val="434343"/>
                </a:solidFill>
                <a:latin typeface="Gowun Dodum"/>
                <a:ea typeface="Gowun Dodum"/>
                <a:cs typeface="Gowun Dodum"/>
                <a:sym typeface="Gowun Dodum"/>
              </a:rPr>
              <a:t>정보구조 (IA)</a:t>
            </a:r>
            <a:endParaRPr sz="1500" b="1">
              <a:solidFill>
                <a:srgbClr val="434343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472" name="Google Shape;472;p31"/>
          <p:cNvSpPr/>
          <p:nvPr/>
        </p:nvSpPr>
        <p:spPr>
          <a:xfrm>
            <a:off x="5830375" y="1520250"/>
            <a:ext cx="850200" cy="186000"/>
          </a:xfrm>
          <a:prstGeom prst="rect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solidFill>
                  <a:schemeClr val="lt1"/>
                </a:solidFill>
              </a:rPr>
              <a:t>admin(관리자)</a:t>
            </a:r>
            <a:endParaRPr sz="800">
              <a:solidFill>
                <a:schemeClr val="lt1"/>
              </a:solidFill>
            </a:endParaRPr>
          </a:p>
        </p:txBody>
      </p:sp>
      <p:grpSp>
        <p:nvGrpSpPr>
          <p:cNvPr id="473" name="Google Shape;473;p31"/>
          <p:cNvGrpSpPr/>
          <p:nvPr/>
        </p:nvGrpSpPr>
        <p:grpSpPr>
          <a:xfrm>
            <a:off x="5830375" y="1789825"/>
            <a:ext cx="1297200" cy="186000"/>
            <a:chOff x="6011300" y="1792525"/>
            <a:chExt cx="1297200" cy="186000"/>
          </a:xfrm>
        </p:grpSpPr>
        <p:sp>
          <p:nvSpPr>
            <p:cNvPr id="474" name="Google Shape;474;p31"/>
            <p:cNvSpPr/>
            <p:nvPr/>
          </p:nvSpPr>
          <p:spPr>
            <a:xfrm>
              <a:off x="6229100" y="1792525"/>
              <a:ext cx="1079400" cy="1860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800">
                  <a:solidFill>
                    <a:schemeClr val="dk1"/>
                  </a:solidFill>
                </a:rPr>
                <a:t>index(메인)</a:t>
              </a:r>
              <a:endParaRPr sz="800">
                <a:solidFill>
                  <a:schemeClr val="dk1"/>
                </a:solidFill>
              </a:endParaRPr>
            </a:p>
          </p:txBody>
        </p:sp>
        <p:cxnSp>
          <p:nvCxnSpPr>
            <p:cNvPr id="475" name="Google Shape;475;p31"/>
            <p:cNvCxnSpPr/>
            <p:nvPr/>
          </p:nvCxnSpPr>
          <p:spPr>
            <a:xfrm>
              <a:off x="6011300" y="1892775"/>
              <a:ext cx="217800" cy="0"/>
            </a:xfrm>
            <a:prstGeom prst="straightConnector1">
              <a:avLst/>
            </a:prstGeom>
            <a:noFill/>
            <a:ln w="9525" cap="flat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76" name="Google Shape;476;p31"/>
          <p:cNvSpPr/>
          <p:nvPr/>
        </p:nvSpPr>
        <p:spPr>
          <a:xfrm>
            <a:off x="7494750" y="4012950"/>
            <a:ext cx="1079400" cy="917100"/>
          </a:xfrm>
          <a:prstGeom prst="roundRect">
            <a:avLst>
              <a:gd name="adj" fmla="val 16667"/>
            </a:avLst>
          </a:prstGeom>
          <a:solidFill>
            <a:srgbClr val="FCE5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477;p31"/>
          <p:cNvSpPr/>
          <p:nvPr/>
        </p:nvSpPr>
        <p:spPr>
          <a:xfrm>
            <a:off x="593750" y="1522750"/>
            <a:ext cx="850200" cy="186000"/>
          </a:xfrm>
          <a:prstGeom prst="rect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solidFill>
                  <a:schemeClr val="lt1"/>
                </a:solidFill>
              </a:rPr>
              <a:t>index(메인)</a:t>
            </a:r>
            <a:endParaRPr sz="800">
              <a:solidFill>
                <a:schemeClr val="lt1"/>
              </a:solidFill>
            </a:endParaRPr>
          </a:p>
        </p:txBody>
      </p:sp>
      <p:sp>
        <p:nvSpPr>
          <p:cNvPr id="478" name="Google Shape;478;p31"/>
          <p:cNvSpPr/>
          <p:nvPr/>
        </p:nvSpPr>
        <p:spPr>
          <a:xfrm>
            <a:off x="7494750" y="3927200"/>
            <a:ext cx="1079400" cy="186000"/>
          </a:xfrm>
          <a:prstGeom prst="rect">
            <a:avLst/>
          </a:prstGeom>
          <a:solidFill>
            <a:srgbClr val="F9CB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solidFill>
                  <a:schemeClr val="dk1"/>
                </a:solidFill>
              </a:rPr>
              <a:t>qna(문의하기)</a:t>
            </a:r>
            <a:endParaRPr sz="800">
              <a:solidFill>
                <a:schemeClr val="dk1"/>
              </a:solidFill>
            </a:endParaRPr>
          </a:p>
        </p:txBody>
      </p:sp>
      <p:grpSp>
        <p:nvGrpSpPr>
          <p:cNvPr id="479" name="Google Shape;479;p31"/>
          <p:cNvGrpSpPr/>
          <p:nvPr/>
        </p:nvGrpSpPr>
        <p:grpSpPr>
          <a:xfrm>
            <a:off x="7609350" y="4203688"/>
            <a:ext cx="850200" cy="661500"/>
            <a:chOff x="7514175" y="1708738"/>
            <a:chExt cx="850200" cy="661500"/>
          </a:xfrm>
        </p:grpSpPr>
        <p:sp>
          <p:nvSpPr>
            <p:cNvPr id="480" name="Google Shape;480;p31"/>
            <p:cNvSpPr/>
            <p:nvPr/>
          </p:nvSpPr>
          <p:spPr>
            <a:xfrm>
              <a:off x="7514175" y="1708738"/>
              <a:ext cx="850200" cy="1860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800">
                  <a:solidFill>
                    <a:schemeClr val="dk1"/>
                  </a:solidFill>
                </a:rPr>
                <a:t>list(목록)</a:t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481" name="Google Shape;481;p31"/>
            <p:cNvSpPr/>
            <p:nvPr/>
          </p:nvSpPr>
          <p:spPr>
            <a:xfrm>
              <a:off x="7514175" y="1946488"/>
              <a:ext cx="850200" cy="1860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800">
                  <a:solidFill>
                    <a:schemeClr val="dk1"/>
                  </a:solidFill>
                </a:rPr>
                <a:t>view(보기)</a:t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482" name="Google Shape;482;p31"/>
            <p:cNvSpPr/>
            <p:nvPr/>
          </p:nvSpPr>
          <p:spPr>
            <a:xfrm>
              <a:off x="7514175" y="2184238"/>
              <a:ext cx="850200" cy="1860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800">
                  <a:solidFill>
                    <a:schemeClr val="dk1"/>
                  </a:solidFill>
                </a:rPr>
                <a:t>reply(답변)</a:t>
              </a:r>
              <a:endParaRPr sz="800">
                <a:solidFill>
                  <a:schemeClr val="dk1"/>
                </a:solidFill>
              </a:endParaRPr>
            </a:p>
          </p:txBody>
        </p:sp>
      </p:grpSp>
      <p:sp>
        <p:nvSpPr>
          <p:cNvPr id="483" name="Google Shape;483;p31"/>
          <p:cNvSpPr/>
          <p:nvPr/>
        </p:nvSpPr>
        <p:spPr>
          <a:xfrm>
            <a:off x="3407000" y="911800"/>
            <a:ext cx="850200" cy="186000"/>
          </a:xfrm>
          <a:prstGeom prst="rect">
            <a:avLst/>
          </a:prstGeom>
          <a:solidFill>
            <a:srgbClr val="3C78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solidFill>
                  <a:schemeClr val="lt1"/>
                </a:solidFill>
              </a:rPr>
              <a:t>Kmarket v1.3</a:t>
            </a:r>
            <a:endParaRPr sz="800">
              <a:solidFill>
                <a:schemeClr val="lt1"/>
              </a:solidFill>
            </a:endParaRPr>
          </a:p>
        </p:txBody>
      </p:sp>
      <p:cxnSp>
        <p:nvCxnSpPr>
          <p:cNvPr id="484" name="Google Shape;484;p31"/>
          <p:cNvCxnSpPr>
            <a:stCxn id="483" idx="2"/>
            <a:endCxn id="472" idx="0"/>
          </p:cNvCxnSpPr>
          <p:nvPr/>
        </p:nvCxnSpPr>
        <p:spPr>
          <a:xfrm rot="-5400000" flipH="1">
            <a:off x="4832600" y="97300"/>
            <a:ext cx="422400" cy="2423400"/>
          </a:xfrm>
          <a:prstGeom prst="bentConnector3">
            <a:avLst>
              <a:gd name="adj1" fmla="val 50006"/>
            </a:avLst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5" name="Google Shape;485;p31"/>
          <p:cNvCxnSpPr>
            <a:stCxn id="483" idx="2"/>
            <a:endCxn id="477" idx="0"/>
          </p:cNvCxnSpPr>
          <p:nvPr/>
        </p:nvCxnSpPr>
        <p:spPr>
          <a:xfrm rot="5400000">
            <a:off x="2213000" y="-96200"/>
            <a:ext cx="425100" cy="2813100"/>
          </a:xfrm>
          <a:prstGeom prst="bentConnector3">
            <a:avLst>
              <a:gd name="adj1" fmla="val 49982"/>
            </a:avLst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86" name="Google Shape;486;p31"/>
          <p:cNvGrpSpPr/>
          <p:nvPr/>
        </p:nvGrpSpPr>
        <p:grpSpPr>
          <a:xfrm>
            <a:off x="1623125" y="1307813"/>
            <a:ext cx="971700" cy="1130425"/>
            <a:chOff x="1800175" y="1319050"/>
            <a:chExt cx="971700" cy="1130425"/>
          </a:xfrm>
        </p:grpSpPr>
        <p:sp>
          <p:nvSpPr>
            <p:cNvPr id="487" name="Google Shape;487;p31"/>
            <p:cNvSpPr/>
            <p:nvPr/>
          </p:nvSpPr>
          <p:spPr>
            <a:xfrm>
              <a:off x="1921675" y="1799775"/>
              <a:ext cx="850200" cy="1860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800">
                  <a:solidFill>
                    <a:schemeClr val="dk1"/>
                  </a:solidFill>
                </a:rPr>
                <a:t>login(로그인)</a:t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488" name="Google Shape;488;p31"/>
            <p:cNvSpPr/>
            <p:nvPr/>
          </p:nvSpPr>
          <p:spPr>
            <a:xfrm>
              <a:off x="1921675" y="2031625"/>
              <a:ext cx="850200" cy="1860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800">
                  <a:solidFill>
                    <a:schemeClr val="dk1"/>
                  </a:solidFill>
                </a:rPr>
                <a:t>signup(약관)</a:t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489" name="Google Shape;489;p31"/>
            <p:cNvSpPr/>
            <p:nvPr/>
          </p:nvSpPr>
          <p:spPr>
            <a:xfrm>
              <a:off x="1921675" y="2263475"/>
              <a:ext cx="850200" cy="1860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800">
                  <a:solidFill>
                    <a:schemeClr val="dk1"/>
                  </a:solidFill>
                </a:rPr>
                <a:t>register(가입)</a:t>
              </a:r>
              <a:endParaRPr sz="800">
                <a:solidFill>
                  <a:schemeClr val="dk1"/>
                </a:solidFill>
              </a:endParaRPr>
            </a:p>
          </p:txBody>
        </p:sp>
        <p:cxnSp>
          <p:nvCxnSpPr>
            <p:cNvPr id="490" name="Google Shape;490;p31"/>
            <p:cNvCxnSpPr>
              <a:stCxn id="491" idx="0"/>
            </p:cNvCxnSpPr>
            <p:nvPr/>
          </p:nvCxnSpPr>
          <p:spPr>
            <a:xfrm rot="10800000">
              <a:off x="2222200" y="1319050"/>
              <a:ext cx="3300" cy="203700"/>
            </a:xfrm>
            <a:prstGeom prst="straightConnector1">
              <a:avLst/>
            </a:prstGeom>
            <a:noFill/>
            <a:ln w="9525" cap="flat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2" name="Google Shape;492;p31"/>
            <p:cNvCxnSpPr>
              <a:endCxn id="489" idx="1"/>
            </p:cNvCxnSpPr>
            <p:nvPr/>
          </p:nvCxnSpPr>
          <p:spPr>
            <a:xfrm rot="-5400000" flipH="1">
              <a:off x="1504375" y="1939175"/>
              <a:ext cx="718800" cy="115800"/>
            </a:xfrm>
            <a:prstGeom prst="bentConnector2">
              <a:avLst/>
            </a:prstGeom>
            <a:noFill/>
            <a:ln w="9525" cap="flat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3" name="Google Shape;493;p31"/>
            <p:cNvCxnSpPr>
              <a:endCxn id="487" idx="1"/>
            </p:cNvCxnSpPr>
            <p:nvPr/>
          </p:nvCxnSpPr>
          <p:spPr>
            <a:xfrm>
              <a:off x="1800175" y="1892775"/>
              <a:ext cx="121500" cy="0"/>
            </a:xfrm>
            <a:prstGeom prst="straightConnector1">
              <a:avLst/>
            </a:prstGeom>
            <a:noFill/>
            <a:ln w="9525" cap="flat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94" name="Google Shape;494;p31"/>
            <p:cNvCxnSpPr>
              <a:endCxn id="488" idx="1"/>
            </p:cNvCxnSpPr>
            <p:nvPr/>
          </p:nvCxnSpPr>
          <p:spPr>
            <a:xfrm>
              <a:off x="1805875" y="2124625"/>
              <a:ext cx="115800" cy="0"/>
            </a:xfrm>
            <a:prstGeom prst="straightConnector1">
              <a:avLst/>
            </a:prstGeom>
            <a:noFill/>
            <a:ln w="9525" cap="flat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91" name="Google Shape;491;p31"/>
            <p:cNvSpPr/>
            <p:nvPr/>
          </p:nvSpPr>
          <p:spPr>
            <a:xfrm>
              <a:off x="1800400" y="1522750"/>
              <a:ext cx="850200" cy="186000"/>
            </a:xfrm>
            <a:prstGeom prst="rect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800">
                  <a:solidFill>
                    <a:schemeClr val="lt1"/>
                  </a:solidFill>
                </a:rPr>
                <a:t>member(회원)</a:t>
              </a:r>
              <a:endParaRPr sz="800">
                <a:solidFill>
                  <a:schemeClr val="lt1"/>
                </a:solidFill>
              </a:endParaRPr>
            </a:p>
          </p:txBody>
        </p:sp>
      </p:grpSp>
      <p:grpSp>
        <p:nvGrpSpPr>
          <p:cNvPr id="495" name="Google Shape;495;p31"/>
          <p:cNvGrpSpPr/>
          <p:nvPr/>
        </p:nvGrpSpPr>
        <p:grpSpPr>
          <a:xfrm>
            <a:off x="2725700" y="1310650"/>
            <a:ext cx="1255550" cy="1639300"/>
            <a:chOff x="3296700" y="1319050"/>
            <a:chExt cx="1255550" cy="1639300"/>
          </a:xfrm>
        </p:grpSpPr>
        <p:sp>
          <p:nvSpPr>
            <p:cNvPr id="496" name="Google Shape;496;p31"/>
            <p:cNvSpPr/>
            <p:nvPr/>
          </p:nvSpPr>
          <p:spPr>
            <a:xfrm>
              <a:off x="3472850" y="1780025"/>
              <a:ext cx="1079400" cy="1860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800">
                  <a:solidFill>
                    <a:schemeClr val="dk1"/>
                  </a:solidFill>
                </a:rPr>
                <a:t>list(상품목록)</a:t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497" name="Google Shape;497;p31"/>
            <p:cNvSpPr/>
            <p:nvPr/>
          </p:nvSpPr>
          <p:spPr>
            <a:xfrm>
              <a:off x="3472850" y="2037275"/>
              <a:ext cx="1079400" cy="1860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800">
                  <a:solidFill>
                    <a:schemeClr val="dk1"/>
                  </a:solidFill>
                </a:rPr>
                <a:t>view(상세보기)</a:t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498" name="Google Shape;498;p31"/>
            <p:cNvSpPr/>
            <p:nvPr/>
          </p:nvSpPr>
          <p:spPr>
            <a:xfrm>
              <a:off x="3472850" y="2274775"/>
              <a:ext cx="1079400" cy="1860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800">
                  <a:solidFill>
                    <a:schemeClr val="dk1"/>
                  </a:solidFill>
                </a:rPr>
                <a:t>cart(장바구니)</a:t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499" name="Google Shape;499;p31"/>
            <p:cNvSpPr/>
            <p:nvPr/>
          </p:nvSpPr>
          <p:spPr>
            <a:xfrm>
              <a:off x="3472850" y="2517925"/>
              <a:ext cx="1079400" cy="1860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800">
                  <a:solidFill>
                    <a:schemeClr val="dk1"/>
                  </a:solidFill>
                </a:rPr>
                <a:t>order(주문)</a:t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500" name="Google Shape;500;p31"/>
            <p:cNvSpPr/>
            <p:nvPr/>
          </p:nvSpPr>
          <p:spPr>
            <a:xfrm>
              <a:off x="3472850" y="2772350"/>
              <a:ext cx="1079400" cy="1860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800">
                  <a:solidFill>
                    <a:schemeClr val="dk1"/>
                  </a:solidFill>
                </a:rPr>
                <a:t>complete(주문완료)</a:t>
              </a:r>
              <a:endParaRPr sz="800">
                <a:solidFill>
                  <a:schemeClr val="dk1"/>
                </a:solidFill>
              </a:endParaRPr>
            </a:p>
          </p:txBody>
        </p:sp>
        <p:cxnSp>
          <p:nvCxnSpPr>
            <p:cNvPr id="501" name="Google Shape;501;p31"/>
            <p:cNvCxnSpPr>
              <a:endCxn id="502" idx="0"/>
            </p:cNvCxnSpPr>
            <p:nvPr/>
          </p:nvCxnSpPr>
          <p:spPr>
            <a:xfrm>
              <a:off x="3721800" y="1319050"/>
              <a:ext cx="0" cy="203700"/>
            </a:xfrm>
            <a:prstGeom prst="straightConnector1">
              <a:avLst/>
            </a:prstGeom>
            <a:noFill/>
            <a:ln w="9525" cap="flat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3" name="Google Shape;503;p31"/>
            <p:cNvCxnSpPr>
              <a:stCxn id="502" idx="1"/>
              <a:endCxn id="500" idx="1"/>
            </p:cNvCxnSpPr>
            <p:nvPr/>
          </p:nvCxnSpPr>
          <p:spPr>
            <a:xfrm>
              <a:off x="3296700" y="1615750"/>
              <a:ext cx="176100" cy="1249500"/>
            </a:xfrm>
            <a:prstGeom prst="bentConnector3">
              <a:avLst>
                <a:gd name="adj1" fmla="val 4912"/>
              </a:avLst>
            </a:prstGeom>
            <a:noFill/>
            <a:ln w="9525" cap="flat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4" name="Google Shape;504;p31"/>
            <p:cNvCxnSpPr>
              <a:endCxn id="499" idx="1"/>
            </p:cNvCxnSpPr>
            <p:nvPr/>
          </p:nvCxnSpPr>
          <p:spPr>
            <a:xfrm>
              <a:off x="3296750" y="2610925"/>
              <a:ext cx="176100" cy="0"/>
            </a:xfrm>
            <a:prstGeom prst="straightConnector1">
              <a:avLst/>
            </a:prstGeom>
            <a:noFill/>
            <a:ln w="9525" cap="flat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5" name="Google Shape;505;p31"/>
            <p:cNvCxnSpPr>
              <a:endCxn id="498" idx="1"/>
            </p:cNvCxnSpPr>
            <p:nvPr/>
          </p:nvCxnSpPr>
          <p:spPr>
            <a:xfrm>
              <a:off x="3296750" y="2367775"/>
              <a:ext cx="176100" cy="0"/>
            </a:xfrm>
            <a:prstGeom prst="straightConnector1">
              <a:avLst/>
            </a:prstGeom>
            <a:noFill/>
            <a:ln w="9525" cap="flat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6" name="Google Shape;506;p31"/>
            <p:cNvCxnSpPr>
              <a:endCxn id="497" idx="1"/>
            </p:cNvCxnSpPr>
            <p:nvPr/>
          </p:nvCxnSpPr>
          <p:spPr>
            <a:xfrm>
              <a:off x="3296750" y="2130275"/>
              <a:ext cx="176100" cy="0"/>
            </a:xfrm>
            <a:prstGeom prst="straightConnector1">
              <a:avLst/>
            </a:prstGeom>
            <a:noFill/>
            <a:ln w="9525" cap="flat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7" name="Google Shape;507;p31"/>
            <p:cNvCxnSpPr>
              <a:endCxn id="496" idx="1"/>
            </p:cNvCxnSpPr>
            <p:nvPr/>
          </p:nvCxnSpPr>
          <p:spPr>
            <a:xfrm>
              <a:off x="3296750" y="1873025"/>
              <a:ext cx="176100" cy="0"/>
            </a:xfrm>
            <a:prstGeom prst="straightConnector1">
              <a:avLst/>
            </a:prstGeom>
            <a:noFill/>
            <a:ln w="9525" cap="flat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02" name="Google Shape;502;p31"/>
            <p:cNvSpPr/>
            <p:nvPr/>
          </p:nvSpPr>
          <p:spPr>
            <a:xfrm>
              <a:off x="3296700" y="1522750"/>
              <a:ext cx="850200" cy="186000"/>
            </a:xfrm>
            <a:prstGeom prst="rect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800">
                  <a:solidFill>
                    <a:schemeClr val="lt1"/>
                  </a:solidFill>
                </a:rPr>
                <a:t>product(상품)</a:t>
              </a:r>
              <a:endParaRPr sz="800">
                <a:solidFill>
                  <a:schemeClr val="lt1"/>
                </a:solidFill>
              </a:endParaRPr>
            </a:p>
          </p:txBody>
        </p:sp>
      </p:grpSp>
      <p:grpSp>
        <p:nvGrpSpPr>
          <p:cNvPr id="508" name="Google Shape;508;p31"/>
          <p:cNvGrpSpPr/>
          <p:nvPr/>
        </p:nvGrpSpPr>
        <p:grpSpPr>
          <a:xfrm>
            <a:off x="4257200" y="1310650"/>
            <a:ext cx="1297225" cy="3275275"/>
            <a:chOff x="4496225" y="1310650"/>
            <a:chExt cx="1297225" cy="3275275"/>
          </a:xfrm>
        </p:grpSpPr>
        <p:sp>
          <p:nvSpPr>
            <p:cNvPr id="509" name="Google Shape;509;p31"/>
            <p:cNvSpPr/>
            <p:nvPr/>
          </p:nvSpPr>
          <p:spPr>
            <a:xfrm>
              <a:off x="4714050" y="1774775"/>
              <a:ext cx="1079400" cy="1860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800">
                  <a:solidFill>
                    <a:schemeClr val="dk1"/>
                  </a:solidFill>
                </a:rPr>
                <a:t>index(메인)</a:t>
              </a:r>
              <a:endParaRPr sz="800">
                <a:solidFill>
                  <a:schemeClr val="dk1"/>
                </a:solidFill>
              </a:endParaRPr>
            </a:p>
          </p:txBody>
        </p:sp>
        <p:grpSp>
          <p:nvGrpSpPr>
            <p:cNvPr id="510" name="Google Shape;510;p31"/>
            <p:cNvGrpSpPr/>
            <p:nvPr/>
          </p:nvGrpSpPr>
          <p:grpSpPr>
            <a:xfrm>
              <a:off x="4714050" y="2034675"/>
              <a:ext cx="1079400" cy="699638"/>
              <a:chOff x="4643225" y="2035200"/>
              <a:chExt cx="1079400" cy="699638"/>
            </a:xfrm>
          </p:grpSpPr>
          <p:sp>
            <p:nvSpPr>
              <p:cNvPr id="511" name="Google Shape;511;p31"/>
              <p:cNvSpPr/>
              <p:nvPr/>
            </p:nvSpPr>
            <p:spPr>
              <a:xfrm>
                <a:off x="4643225" y="2122238"/>
                <a:ext cx="1079400" cy="612600"/>
              </a:xfrm>
              <a:prstGeom prst="roundRect">
                <a:avLst>
                  <a:gd name="adj" fmla="val 16667"/>
                </a:avLst>
              </a:prstGeom>
              <a:solidFill>
                <a:srgbClr val="FCE5C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31"/>
              <p:cNvSpPr/>
              <p:nvPr/>
            </p:nvSpPr>
            <p:spPr>
              <a:xfrm>
                <a:off x="4757825" y="2294563"/>
                <a:ext cx="850200" cy="186000"/>
              </a:xfrm>
              <a:prstGeom prst="rect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800">
                    <a:solidFill>
                      <a:schemeClr val="dk1"/>
                    </a:solidFill>
                  </a:rPr>
                  <a:t>list(목록)</a:t>
                </a:r>
                <a:endParaRPr sz="800">
                  <a:solidFill>
                    <a:schemeClr val="dk1"/>
                  </a:solidFill>
                </a:endParaRPr>
              </a:p>
            </p:txBody>
          </p:sp>
          <p:sp>
            <p:nvSpPr>
              <p:cNvPr id="513" name="Google Shape;513;p31"/>
              <p:cNvSpPr/>
              <p:nvPr/>
            </p:nvSpPr>
            <p:spPr>
              <a:xfrm>
                <a:off x="4757825" y="2515225"/>
                <a:ext cx="850200" cy="186000"/>
              </a:xfrm>
              <a:prstGeom prst="rect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800">
                    <a:solidFill>
                      <a:schemeClr val="dk1"/>
                    </a:solidFill>
                  </a:rPr>
                  <a:t>view(보기)</a:t>
                </a:r>
                <a:endParaRPr sz="800">
                  <a:solidFill>
                    <a:schemeClr val="dk1"/>
                  </a:solidFill>
                </a:endParaRPr>
              </a:p>
            </p:txBody>
          </p:sp>
          <p:sp>
            <p:nvSpPr>
              <p:cNvPr id="514" name="Google Shape;514;p31"/>
              <p:cNvSpPr/>
              <p:nvPr/>
            </p:nvSpPr>
            <p:spPr>
              <a:xfrm>
                <a:off x="4643225" y="2035200"/>
                <a:ext cx="1079400" cy="186000"/>
              </a:xfrm>
              <a:prstGeom prst="rect">
                <a:avLst/>
              </a:prstGeom>
              <a:solidFill>
                <a:srgbClr val="F6B2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800">
                    <a:solidFill>
                      <a:schemeClr val="dk1"/>
                    </a:solidFill>
                  </a:rPr>
                  <a:t>notice(공지사항)</a:t>
                </a:r>
                <a:endParaRPr sz="800">
                  <a:solidFill>
                    <a:schemeClr val="dk1"/>
                  </a:solidFill>
                </a:endParaRPr>
              </a:p>
            </p:txBody>
          </p:sp>
        </p:grpSp>
        <p:grpSp>
          <p:nvGrpSpPr>
            <p:cNvPr id="515" name="Google Shape;515;p31"/>
            <p:cNvGrpSpPr/>
            <p:nvPr/>
          </p:nvGrpSpPr>
          <p:grpSpPr>
            <a:xfrm>
              <a:off x="4714050" y="2808225"/>
              <a:ext cx="1079400" cy="699638"/>
              <a:chOff x="4643225" y="2035200"/>
              <a:chExt cx="1079400" cy="699638"/>
            </a:xfrm>
          </p:grpSpPr>
          <p:sp>
            <p:nvSpPr>
              <p:cNvPr id="516" name="Google Shape;516;p31"/>
              <p:cNvSpPr/>
              <p:nvPr/>
            </p:nvSpPr>
            <p:spPr>
              <a:xfrm>
                <a:off x="4643225" y="2122238"/>
                <a:ext cx="1079400" cy="612600"/>
              </a:xfrm>
              <a:prstGeom prst="roundRect">
                <a:avLst>
                  <a:gd name="adj" fmla="val 16667"/>
                </a:avLst>
              </a:prstGeom>
              <a:solidFill>
                <a:srgbClr val="FCE5C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31"/>
              <p:cNvSpPr/>
              <p:nvPr/>
            </p:nvSpPr>
            <p:spPr>
              <a:xfrm>
                <a:off x="4757825" y="2294563"/>
                <a:ext cx="850200" cy="186000"/>
              </a:xfrm>
              <a:prstGeom prst="rect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800">
                    <a:solidFill>
                      <a:schemeClr val="dk1"/>
                    </a:solidFill>
                  </a:rPr>
                  <a:t>list(목록)</a:t>
                </a:r>
                <a:endParaRPr sz="800">
                  <a:solidFill>
                    <a:schemeClr val="dk1"/>
                  </a:solidFill>
                </a:endParaRPr>
              </a:p>
            </p:txBody>
          </p:sp>
          <p:sp>
            <p:nvSpPr>
              <p:cNvPr id="518" name="Google Shape;518;p31"/>
              <p:cNvSpPr/>
              <p:nvPr/>
            </p:nvSpPr>
            <p:spPr>
              <a:xfrm>
                <a:off x="4757825" y="2515225"/>
                <a:ext cx="850200" cy="186000"/>
              </a:xfrm>
              <a:prstGeom prst="rect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800">
                    <a:solidFill>
                      <a:schemeClr val="dk1"/>
                    </a:solidFill>
                  </a:rPr>
                  <a:t>view(보기)</a:t>
                </a:r>
                <a:endParaRPr sz="800">
                  <a:solidFill>
                    <a:schemeClr val="dk1"/>
                  </a:solidFill>
                </a:endParaRPr>
              </a:p>
            </p:txBody>
          </p:sp>
          <p:sp>
            <p:nvSpPr>
              <p:cNvPr id="519" name="Google Shape;519;p31"/>
              <p:cNvSpPr/>
              <p:nvPr/>
            </p:nvSpPr>
            <p:spPr>
              <a:xfrm>
                <a:off x="4643225" y="2035200"/>
                <a:ext cx="1079400" cy="186000"/>
              </a:xfrm>
              <a:prstGeom prst="rect">
                <a:avLst/>
              </a:prstGeom>
              <a:solidFill>
                <a:srgbClr val="F6B2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800">
                    <a:solidFill>
                      <a:schemeClr val="dk1"/>
                    </a:solidFill>
                  </a:rPr>
                  <a:t>faq(자주묻는질문)</a:t>
                </a:r>
                <a:endParaRPr sz="800">
                  <a:solidFill>
                    <a:schemeClr val="dk1"/>
                  </a:solidFill>
                </a:endParaRPr>
              </a:p>
            </p:txBody>
          </p:sp>
        </p:grpSp>
        <p:sp>
          <p:nvSpPr>
            <p:cNvPr id="520" name="Google Shape;520;p31"/>
            <p:cNvSpPr/>
            <p:nvPr/>
          </p:nvSpPr>
          <p:spPr>
            <a:xfrm>
              <a:off x="4714050" y="3668825"/>
              <a:ext cx="1079400" cy="917100"/>
            </a:xfrm>
            <a:prstGeom prst="roundRect">
              <a:avLst>
                <a:gd name="adj" fmla="val 16667"/>
              </a:avLst>
            </a:pr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1"/>
            <p:cNvSpPr/>
            <p:nvPr/>
          </p:nvSpPr>
          <p:spPr>
            <a:xfrm>
              <a:off x="4714050" y="3581775"/>
              <a:ext cx="1079400" cy="186000"/>
            </a:xfrm>
            <a:prstGeom prst="rect">
              <a:avLst/>
            </a:prstGeom>
            <a:solidFill>
              <a:srgbClr val="F6B2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800">
                  <a:solidFill>
                    <a:schemeClr val="dk1"/>
                  </a:solidFill>
                </a:rPr>
                <a:t>qna(문의하기)</a:t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522" name="Google Shape;522;p31"/>
            <p:cNvSpPr/>
            <p:nvPr/>
          </p:nvSpPr>
          <p:spPr>
            <a:xfrm>
              <a:off x="4828650" y="3841663"/>
              <a:ext cx="850200" cy="1860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800">
                  <a:solidFill>
                    <a:schemeClr val="dk1"/>
                  </a:solidFill>
                </a:rPr>
                <a:t>list(목록)</a:t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523" name="Google Shape;523;p31"/>
            <p:cNvSpPr/>
            <p:nvPr/>
          </p:nvSpPr>
          <p:spPr>
            <a:xfrm>
              <a:off x="4828650" y="4062325"/>
              <a:ext cx="850200" cy="1860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800">
                  <a:solidFill>
                    <a:schemeClr val="dk1"/>
                  </a:solidFill>
                </a:rPr>
                <a:t>view(보기)</a:t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524" name="Google Shape;524;p31"/>
            <p:cNvSpPr/>
            <p:nvPr/>
          </p:nvSpPr>
          <p:spPr>
            <a:xfrm>
              <a:off x="4828650" y="4282975"/>
              <a:ext cx="850200" cy="1860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800">
                  <a:solidFill>
                    <a:schemeClr val="dk1"/>
                  </a:solidFill>
                </a:rPr>
                <a:t>write(작성)</a:t>
              </a:r>
              <a:endParaRPr sz="800">
                <a:solidFill>
                  <a:schemeClr val="dk1"/>
                </a:solidFill>
              </a:endParaRPr>
            </a:p>
          </p:txBody>
        </p:sp>
        <p:cxnSp>
          <p:nvCxnSpPr>
            <p:cNvPr id="525" name="Google Shape;525;p31"/>
            <p:cNvCxnSpPr>
              <a:stCxn id="526" idx="1"/>
              <a:endCxn id="521" idx="1"/>
            </p:cNvCxnSpPr>
            <p:nvPr/>
          </p:nvCxnSpPr>
          <p:spPr>
            <a:xfrm>
              <a:off x="4496225" y="1607350"/>
              <a:ext cx="217800" cy="2067300"/>
            </a:xfrm>
            <a:prstGeom prst="bentConnector3">
              <a:avLst>
                <a:gd name="adj1" fmla="val 1653"/>
              </a:avLst>
            </a:prstGeom>
            <a:noFill/>
            <a:ln w="9525" cap="flat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527" name="Google Shape;527;p31"/>
            <p:cNvGrpSpPr/>
            <p:nvPr/>
          </p:nvGrpSpPr>
          <p:grpSpPr>
            <a:xfrm>
              <a:off x="4496225" y="1310650"/>
              <a:ext cx="850200" cy="389700"/>
              <a:chOff x="5399225" y="1319050"/>
              <a:chExt cx="850200" cy="389700"/>
            </a:xfrm>
          </p:grpSpPr>
          <p:sp>
            <p:nvSpPr>
              <p:cNvPr id="526" name="Google Shape;526;p31"/>
              <p:cNvSpPr/>
              <p:nvPr/>
            </p:nvSpPr>
            <p:spPr>
              <a:xfrm>
                <a:off x="5399225" y="1522750"/>
                <a:ext cx="850200" cy="186000"/>
              </a:xfrm>
              <a:prstGeom prst="rect">
                <a:avLst/>
              </a:pr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800">
                    <a:solidFill>
                      <a:schemeClr val="lt1"/>
                    </a:solidFill>
                  </a:rPr>
                  <a:t>cs(고객센터)</a:t>
                </a:r>
                <a:endParaRPr sz="800">
                  <a:solidFill>
                    <a:schemeClr val="lt1"/>
                  </a:solidFill>
                </a:endParaRPr>
              </a:p>
            </p:txBody>
          </p:sp>
          <p:cxnSp>
            <p:nvCxnSpPr>
              <p:cNvPr id="528" name="Google Shape;528;p31"/>
              <p:cNvCxnSpPr>
                <a:stCxn id="526" idx="0"/>
              </p:cNvCxnSpPr>
              <p:nvPr/>
            </p:nvCxnSpPr>
            <p:spPr>
              <a:xfrm rot="10800000">
                <a:off x="5824325" y="1319050"/>
                <a:ext cx="0" cy="20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7B7B7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529" name="Google Shape;529;p31"/>
            <p:cNvCxnSpPr>
              <a:endCxn id="509" idx="1"/>
            </p:cNvCxnSpPr>
            <p:nvPr/>
          </p:nvCxnSpPr>
          <p:spPr>
            <a:xfrm>
              <a:off x="4496250" y="1867775"/>
              <a:ext cx="217800" cy="0"/>
            </a:xfrm>
            <a:prstGeom prst="straightConnector1">
              <a:avLst/>
            </a:prstGeom>
            <a:noFill/>
            <a:ln w="9525" cap="flat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0" name="Google Shape;530;p31"/>
            <p:cNvCxnSpPr/>
            <p:nvPr/>
          </p:nvCxnSpPr>
          <p:spPr>
            <a:xfrm>
              <a:off x="4496225" y="2124625"/>
              <a:ext cx="217800" cy="0"/>
            </a:xfrm>
            <a:prstGeom prst="straightConnector1">
              <a:avLst/>
            </a:prstGeom>
            <a:noFill/>
            <a:ln w="9525" cap="flat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1" name="Google Shape;531;p31"/>
            <p:cNvCxnSpPr/>
            <p:nvPr/>
          </p:nvCxnSpPr>
          <p:spPr>
            <a:xfrm>
              <a:off x="4496225" y="2898500"/>
              <a:ext cx="217800" cy="0"/>
            </a:xfrm>
            <a:prstGeom prst="straightConnector1">
              <a:avLst/>
            </a:prstGeom>
            <a:noFill/>
            <a:ln w="9525" cap="flat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532" name="Google Shape;532;p31"/>
          <p:cNvCxnSpPr>
            <a:stCxn id="472" idx="1"/>
            <a:endCxn id="533" idx="1"/>
          </p:cNvCxnSpPr>
          <p:nvPr/>
        </p:nvCxnSpPr>
        <p:spPr>
          <a:xfrm>
            <a:off x="5830375" y="1613250"/>
            <a:ext cx="257100" cy="1318200"/>
          </a:xfrm>
          <a:prstGeom prst="bentConnector3">
            <a:avLst>
              <a:gd name="adj1" fmla="val -1274"/>
            </a:avLst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34" name="Google Shape;534;p31"/>
          <p:cNvGrpSpPr/>
          <p:nvPr/>
        </p:nvGrpSpPr>
        <p:grpSpPr>
          <a:xfrm>
            <a:off x="5830375" y="2057350"/>
            <a:ext cx="1297200" cy="699638"/>
            <a:chOff x="6011300" y="2058700"/>
            <a:chExt cx="1297200" cy="699638"/>
          </a:xfrm>
        </p:grpSpPr>
        <p:grpSp>
          <p:nvGrpSpPr>
            <p:cNvPr id="535" name="Google Shape;535;p31"/>
            <p:cNvGrpSpPr/>
            <p:nvPr/>
          </p:nvGrpSpPr>
          <p:grpSpPr>
            <a:xfrm>
              <a:off x="6229100" y="2058700"/>
              <a:ext cx="1079400" cy="699638"/>
              <a:chOff x="4643225" y="2035200"/>
              <a:chExt cx="1079400" cy="699638"/>
            </a:xfrm>
          </p:grpSpPr>
          <p:sp>
            <p:nvSpPr>
              <p:cNvPr id="536" name="Google Shape;536;p31"/>
              <p:cNvSpPr/>
              <p:nvPr/>
            </p:nvSpPr>
            <p:spPr>
              <a:xfrm>
                <a:off x="4643225" y="2122238"/>
                <a:ext cx="1079400" cy="612600"/>
              </a:xfrm>
              <a:prstGeom prst="roundRect">
                <a:avLst>
                  <a:gd name="adj" fmla="val 16667"/>
                </a:avLst>
              </a:prstGeom>
              <a:solidFill>
                <a:srgbClr val="FCE5C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31"/>
              <p:cNvSpPr/>
              <p:nvPr/>
            </p:nvSpPr>
            <p:spPr>
              <a:xfrm>
                <a:off x="4757825" y="2294563"/>
                <a:ext cx="850200" cy="186000"/>
              </a:xfrm>
              <a:prstGeom prst="rect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800">
                    <a:solidFill>
                      <a:schemeClr val="dk1"/>
                    </a:solidFill>
                  </a:rPr>
                  <a:t>list(상품현황)</a:t>
                </a:r>
                <a:endParaRPr sz="800">
                  <a:solidFill>
                    <a:schemeClr val="dk1"/>
                  </a:solidFill>
                </a:endParaRPr>
              </a:p>
            </p:txBody>
          </p:sp>
          <p:sp>
            <p:nvSpPr>
              <p:cNvPr id="538" name="Google Shape;538;p31"/>
              <p:cNvSpPr/>
              <p:nvPr/>
            </p:nvSpPr>
            <p:spPr>
              <a:xfrm>
                <a:off x="4757825" y="2515225"/>
                <a:ext cx="850200" cy="186000"/>
              </a:xfrm>
              <a:prstGeom prst="rect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800">
                    <a:solidFill>
                      <a:schemeClr val="dk1"/>
                    </a:solidFill>
                  </a:rPr>
                  <a:t>register(등록)</a:t>
                </a:r>
                <a:endParaRPr sz="800">
                  <a:solidFill>
                    <a:schemeClr val="dk1"/>
                  </a:solidFill>
                </a:endParaRPr>
              </a:p>
            </p:txBody>
          </p:sp>
          <p:sp>
            <p:nvSpPr>
              <p:cNvPr id="539" name="Google Shape;539;p31"/>
              <p:cNvSpPr/>
              <p:nvPr/>
            </p:nvSpPr>
            <p:spPr>
              <a:xfrm>
                <a:off x="4643225" y="2035200"/>
                <a:ext cx="1079400" cy="186000"/>
              </a:xfrm>
              <a:prstGeom prst="rect">
                <a:avLst/>
              </a:prstGeom>
              <a:solidFill>
                <a:srgbClr val="F6B2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800">
                    <a:solidFill>
                      <a:schemeClr val="dk1"/>
                    </a:solidFill>
                  </a:rPr>
                  <a:t>product(상품관리)</a:t>
                </a:r>
                <a:endParaRPr sz="800">
                  <a:solidFill>
                    <a:schemeClr val="dk1"/>
                  </a:solidFill>
                </a:endParaRPr>
              </a:p>
            </p:txBody>
          </p:sp>
        </p:grpSp>
        <p:cxnSp>
          <p:nvCxnSpPr>
            <p:cNvPr id="540" name="Google Shape;540;p31"/>
            <p:cNvCxnSpPr/>
            <p:nvPr/>
          </p:nvCxnSpPr>
          <p:spPr>
            <a:xfrm>
              <a:off x="6011300" y="2130300"/>
              <a:ext cx="217800" cy="0"/>
            </a:xfrm>
            <a:prstGeom prst="straightConnector1">
              <a:avLst/>
            </a:prstGeom>
            <a:noFill/>
            <a:ln w="9525" cap="flat" cmpd="sng">
              <a:solidFill>
                <a:srgbClr val="B7B7B7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41" name="Google Shape;541;p31"/>
          <p:cNvSpPr/>
          <p:nvPr/>
        </p:nvSpPr>
        <p:spPr>
          <a:xfrm>
            <a:off x="6087450" y="2924275"/>
            <a:ext cx="1079400" cy="917100"/>
          </a:xfrm>
          <a:prstGeom prst="roundRect">
            <a:avLst>
              <a:gd name="adj" fmla="val 16667"/>
            </a:avLst>
          </a:prstGeom>
          <a:solidFill>
            <a:srgbClr val="FCE5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p31"/>
          <p:cNvSpPr/>
          <p:nvPr/>
        </p:nvSpPr>
        <p:spPr>
          <a:xfrm>
            <a:off x="6202050" y="3097113"/>
            <a:ext cx="850200" cy="186000"/>
          </a:xfrm>
          <a:prstGeom prst="rect">
            <a:avLst/>
          </a:prstGeom>
          <a:solidFill>
            <a:srgbClr val="F9CB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solidFill>
                  <a:schemeClr val="dk1"/>
                </a:solidFill>
              </a:rPr>
              <a:t>notice</a:t>
            </a:r>
            <a:endParaRPr sz="800">
              <a:solidFill>
                <a:schemeClr val="dk1"/>
              </a:solidFill>
            </a:endParaRPr>
          </a:p>
        </p:txBody>
      </p:sp>
      <p:sp>
        <p:nvSpPr>
          <p:cNvPr id="543" name="Google Shape;543;p31"/>
          <p:cNvSpPr/>
          <p:nvPr/>
        </p:nvSpPr>
        <p:spPr>
          <a:xfrm>
            <a:off x="6202050" y="3317775"/>
            <a:ext cx="850200" cy="186000"/>
          </a:xfrm>
          <a:prstGeom prst="rect">
            <a:avLst/>
          </a:prstGeom>
          <a:solidFill>
            <a:srgbClr val="F9CB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solidFill>
                  <a:schemeClr val="dk1"/>
                </a:solidFill>
              </a:rPr>
              <a:t>faq</a:t>
            </a:r>
            <a:endParaRPr sz="800">
              <a:solidFill>
                <a:schemeClr val="dk1"/>
              </a:solidFill>
            </a:endParaRPr>
          </a:p>
        </p:txBody>
      </p:sp>
      <p:sp>
        <p:nvSpPr>
          <p:cNvPr id="544" name="Google Shape;544;p31"/>
          <p:cNvSpPr/>
          <p:nvPr/>
        </p:nvSpPr>
        <p:spPr>
          <a:xfrm>
            <a:off x="6202050" y="3538425"/>
            <a:ext cx="850200" cy="186000"/>
          </a:xfrm>
          <a:prstGeom prst="rect">
            <a:avLst/>
          </a:prstGeom>
          <a:solidFill>
            <a:srgbClr val="F9CB9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solidFill>
                  <a:schemeClr val="dk1"/>
                </a:solidFill>
              </a:rPr>
              <a:t>qna</a:t>
            </a:r>
            <a:endParaRPr sz="800">
              <a:solidFill>
                <a:schemeClr val="dk1"/>
              </a:solidFill>
            </a:endParaRPr>
          </a:p>
        </p:txBody>
      </p:sp>
      <p:sp>
        <p:nvSpPr>
          <p:cNvPr id="533" name="Google Shape;533;p31"/>
          <p:cNvSpPr/>
          <p:nvPr/>
        </p:nvSpPr>
        <p:spPr>
          <a:xfrm>
            <a:off x="6087450" y="2838525"/>
            <a:ext cx="1079400" cy="186000"/>
          </a:xfrm>
          <a:prstGeom prst="rect">
            <a:avLst/>
          </a:prstGeom>
          <a:solidFill>
            <a:srgbClr val="F6B2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solidFill>
                  <a:schemeClr val="dk1"/>
                </a:solidFill>
              </a:rPr>
              <a:t>cs(고객센터)</a:t>
            </a:r>
            <a:endParaRPr sz="800">
              <a:solidFill>
                <a:schemeClr val="dk1"/>
              </a:solidFill>
            </a:endParaRPr>
          </a:p>
        </p:txBody>
      </p:sp>
      <p:grpSp>
        <p:nvGrpSpPr>
          <p:cNvPr id="545" name="Google Shape;545;p31"/>
          <p:cNvGrpSpPr/>
          <p:nvPr/>
        </p:nvGrpSpPr>
        <p:grpSpPr>
          <a:xfrm>
            <a:off x="7492775" y="1310650"/>
            <a:ext cx="1083350" cy="1272850"/>
            <a:chOff x="7399575" y="1427250"/>
            <a:chExt cx="1083350" cy="1272850"/>
          </a:xfrm>
        </p:grpSpPr>
        <p:sp>
          <p:nvSpPr>
            <p:cNvPr id="546" name="Google Shape;546;p31"/>
            <p:cNvSpPr/>
            <p:nvPr/>
          </p:nvSpPr>
          <p:spPr>
            <a:xfrm>
              <a:off x="7403525" y="1474300"/>
              <a:ext cx="1079400" cy="1225800"/>
            </a:xfrm>
            <a:prstGeom prst="roundRect">
              <a:avLst>
                <a:gd name="adj" fmla="val 16667"/>
              </a:avLst>
            </a:pr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1"/>
            <p:cNvSpPr/>
            <p:nvPr/>
          </p:nvSpPr>
          <p:spPr>
            <a:xfrm>
              <a:off x="7399575" y="1427250"/>
              <a:ext cx="1079400" cy="186000"/>
            </a:xfrm>
            <a:prstGeom prst="rect">
              <a:avLst/>
            </a:pr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800">
                  <a:solidFill>
                    <a:schemeClr val="dk1"/>
                  </a:solidFill>
                </a:rPr>
                <a:t>notice(공지사항)</a:t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548" name="Google Shape;548;p31"/>
            <p:cNvSpPr/>
            <p:nvPr/>
          </p:nvSpPr>
          <p:spPr>
            <a:xfrm>
              <a:off x="7514175" y="1708738"/>
              <a:ext cx="850200" cy="1860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800">
                  <a:solidFill>
                    <a:schemeClr val="dk1"/>
                  </a:solidFill>
                </a:rPr>
                <a:t>list(목록)</a:t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549" name="Google Shape;549;p31"/>
            <p:cNvSpPr/>
            <p:nvPr/>
          </p:nvSpPr>
          <p:spPr>
            <a:xfrm>
              <a:off x="7514175" y="1946488"/>
              <a:ext cx="850200" cy="1860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800">
                  <a:solidFill>
                    <a:schemeClr val="dk1"/>
                  </a:solidFill>
                </a:rPr>
                <a:t>view(보기)</a:t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550" name="Google Shape;550;p31"/>
            <p:cNvSpPr/>
            <p:nvPr/>
          </p:nvSpPr>
          <p:spPr>
            <a:xfrm>
              <a:off x="7514175" y="2184238"/>
              <a:ext cx="850200" cy="1860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800">
                  <a:solidFill>
                    <a:schemeClr val="dk1"/>
                  </a:solidFill>
                </a:rPr>
                <a:t>write(작성)</a:t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551" name="Google Shape;551;p31"/>
            <p:cNvSpPr/>
            <p:nvPr/>
          </p:nvSpPr>
          <p:spPr>
            <a:xfrm>
              <a:off x="7514175" y="2421988"/>
              <a:ext cx="850200" cy="1860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800">
                  <a:solidFill>
                    <a:schemeClr val="dk1"/>
                  </a:solidFill>
                </a:rPr>
                <a:t>modify(수정)</a:t>
              </a:r>
              <a:endParaRPr sz="800">
                <a:solidFill>
                  <a:schemeClr val="dk1"/>
                </a:solidFill>
              </a:endParaRPr>
            </a:p>
          </p:txBody>
        </p:sp>
      </p:grpSp>
      <p:grpSp>
        <p:nvGrpSpPr>
          <p:cNvPr id="552" name="Google Shape;552;p31"/>
          <p:cNvGrpSpPr/>
          <p:nvPr/>
        </p:nvGrpSpPr>
        <p:grpSpPr>
          <a:xfrm>
            <a:off x="7492775" y="2618925"/>
            <a:ext cx="1083350" cy="1272850"/>
            <a:chOff x="7399575" y="1427250"/>
            <a:chExt cx="1083350" cy="1272850"/>
          </a:xfrm>
        </p:grpSpPr>
        <p:sp>
          <p:nvSpPr>
            <p:cNvPr id="553" name="Google Shape;553;p31"/>
            <p:cNvSpPr/>
            <p:nvPr/>
          </p:nvSpPr>
          <p:spPr>
            <a:xfrm>
              <a:off x="7403525" y="1474300"/>
              <a:ext cx="1079400" cy="1225800"/>
            </a:xfrm>
            <a:prstGeom prst="roundRect">
              <a:avLst>
                <a:gd name="adj" fmla="val 16667"/>
              </a:avLst>
            </a:pr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1"/>
            <p:cNvSpPr/>
            <p:nvPr/>
          </p:nvSpPr>
          <p:spPr>
            <a:xfrm>
              <a:off x="7399575" y="1427250"/>
              <a:ext cx="1079400" cy="186000"/>
            </a:xfrm>
            <a:prstGeom prst="rect">
              <a:avLst/>
            </a:pr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800">
                  <a:solidFill>
                    <a:schemeClr val="dk1"/>
                  </a:solidFill>
                </a:rPr>
                <a:t>faq(자주묻는질문)</a:t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555" name="Google Shape;555;p31"/>
            <p:cNvSpPr/>
            <p:nvPr/>
          </p:nvSpPr>
          <p:spPr>
            <a:xfrm>
              <a:off x="7514175" y="1708738"/>
              <a:ext cx="850200" cy="1860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800">
                  <a:solidFill>
                    <a:schemeClr val="dk1"/>
                  </a:solidFill>
                </a:rPr>
                <a:t>list(목록)</a:t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556" name="Google Shape;556;p31"/>
            <p:cNvSpPr/>
            <p:nvPr/>
          </p:nvSpPr>
          <p:spPr>
            <a:xfrm>
              <a:off x="7514175" y="1946488"/>
              <a:ext cx="850200" cy="1860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800">
                  <a:solidFill>
                    <a:schemeClr val="dk1"/>
                  </a:solidFill>
                </a:rPr>
                <a:t>view(보기)</a:t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557" name="Google Shape;557;p31"/>
            <p:cNvSpPr/>
            <p:nvPr/>
          </p:nvSpPr>
          <p:spPr>
            <a:xfrm>
              <a:off x="7514175" y="2184238"/>
              <a:ext cx="850200" cy="1860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800">
                  <a:solidFill>
                    <a:schemeClr val="dk1"/>
                  </a:solidFill>
                </a:rPr>
                <a:t>write(작성)</a:t>
              </a:r>
              <a:endParaRPr sz="800">
                <a:solidFill>
                  <a:schemeClr val="dk1"/>
                </a:solidFill>
              </a:endParaRPr>
            </a:p>
          </p:txBody>
        </p:sp>
        <p:sp>
          <p:nvSpPr>
            <p:cNvPr id="558" name="Google Shape;558;p31"/>
            <p:cNvSpPr/>
            <p:nvPr/>
          </p:nvSpPr>
          <p:spPr>
            <a:xfrm>
              <a:off x="7514175" y="2421988"/>
              <a:ext cx="850200" cy="1860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800">
                  <a:solidFill>
                    <a:schemeClr val="dk1"/>
                  </a:solidFill>
                </a:rPr>
                <a:t>modify(수정)</a:t>
              </a:r>
              <a:endParaRPr sz="800">
                <a:solidFill>
                  <a:schemeClr val="dk1"/>
                </a:solidFill>
              </a:endParaRPr>
            </a:p>
          </p:txBody>
        </p:sp>
      </p:grpSp>
      <p:sp>
        <p:nvSpPr>
          <p:cNvPr id="559" name="Google Shape;559;p31"/>
          <p:cNvSpPr/>
          <p:nvPr/>
        </p:nvSpPr>
        <p:spPr>
          <a:xfrm>
            <a:off x="7201250" y="2819888"/>
            <a:ext cx="257100" cy="256800"/>
          </a:xfrm>
          <a:prstGeom prst="chevron">
            <a:avLst>
              <a:gd name="adj" fmla="val 50000"/>
            </a:avLst>
          </a:prstGeom>
          <a:solidFill>
            <a:srgbClr val="FCE5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FFD"/>
        </a:soli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4"/>
          <p:cNvSpPr/>
          <p:nvPr/>
        </p:nvSpPr>
        <p:spPr>
          <a:xfrm>
            <a:off x="354125" y="66375"/>
            <a:ext cx="8472300" cy="50772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algn="bl" rotWithShape="0">
              <a:srgbClr val="B7B7B7">
                <a:alpha val="8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" name="Google Shape;81;p14"/>
          <p:cNvGrpSpPr/>
          <p:nvPr/>
        </p:nvGrpSpPr>
        <p:grpSpPr>
          <a:xfrm>
            <a:off x="354125" y="0"/>
            <a:ext cx="8472300" cy="507900"/>
            <a:chOff x="354125" y="272800"/>
            <a:chExt cx="8472300" cy="507900"/>
          </a:xfrm>
        </p:grpSpPr>
        <p:sp>
          <p:nvSpPr>
            <p:cNvPr id="82" name="Google Shape;82;p14"/>
            <p:cNvSpPr/>
            <p:nvPr/>
          </p:nvSpPr>
          <p:spPr>
            <a:xfrm>
              <a:off x="354125" y="327550"/>
              <a:ext cx="8472300" cy="398400"/>
            </a:xfrm>
            <a:prstGeom prst="rect">
              <a:avLst/>
            </a:prstGeom>
            <a:solidFill>
              <a:srgbClr val="F4CCCC"/>
            </a:solidFill>
            <a:ln w="9525" cap="flat" cmpd="sng">
              <a:solidFill>
                <a:srgbClr val="F8E1E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4"/>
            <p:cNvSpPr/>
            <p:nvPr/>
          </p:nvSpPr>
          <p:spPr>
            <a:xfrm>
              <a:off x="8596100" y="460300"/>
              <a:ext cx="141600" cy="132900"/>
            </a:xfrm>
            <a:prstGeom prst="ellipse">
              <a:avLst/>
            </a:prstGeom>
            <a:solidFill>
              <a:srgbClr val="D6D4E4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4"/>
            <p:cNvSpPr/>
            <p:nvPr/>
          </p:nvSpPr>
          <p:spPr>
            <a:xfrm>
              <a:off x="8403225" y="460300"/>
              <a:ext cx="141600" cy="132900"/>
            </a:xfrm>
            <a:prstGeom prst="ellipse">
              <a:avLst/>
            </a:prstGeom>
            <a:solidFill>
              <a:srgbClr val="CFE2F3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4"/>
            <p:cNvSpPr/>
            <p:nvPr/>
          </p:nvSpPr>
          <p:spPr>
            <a:xfrm>
              <a:off x="8210350" y="460300"/>
              <a:ext cx="141600" cy="132900"/>
            </a:xfrm>
            <a:prstGeom prst="ellipse">
              <a:avLst/>
            </a:prstGeom>
            <a:solidFill>
              <a:srgbClr val="FFF2CC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4"/>
            <p:cNvSpPr txBox="1"/>
            <p:nvPr/>
          </p:nvSpPr>
          <p:spPr>
            <a:xfrm>
              <a:off x="354125" y="272800"/>
              <a:ext cx="42891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2100" i="1">
                  <a:solidFill>
                    <a:srgbClr val="E06666"/>
                  </a:solidFill>
                  <a:latin typeface="Verdana"/>
                  <a:ea typeface="Verdana"/>
                  <a:cs typeface="Verdana"/>
                  <a:sym typeface="Verdana"/>
                </a:rPr>
                <a:t>C</a:t>
              </a:r>
              <a:r>
                <a:rPr lang="ko" sz="2100" i="1">
                  <a:solidFill>
                    <a:srgbClr val="434343"/>
                  </a:solidFill>
                  <a:latin typeface="Verdana"/>
                  <a:ea typeface="Verdana"/>
                  <a:cs typeface="Verdana"/>
                  <a:sym typeface="Verdana"/>
                </a:rPr>
                <a:t>ONTENTS</a:t>
              </a:r>
              <a:endParaRPr sz="2100" i="1">
                <a:solidFill>
                  <a:srgbClr val="434343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sp>
        <p:nvSpPr>
          <p:cNvPr id="87" name="Google Shape;87;p14"/>
          <p:cNvSpPr txBox="1"/>
          <p:nvPr/>
        </p:nvSpPr>
        <p:spPr>
          <a:xfrm>
            <a:off x="2510025" y="2287700"/>
            <a:ext cx="19017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rgbClr val="6D9EEB"/>
                </a:solidFill>
                <a:latin typeface="Gowun Dodum"/>
                <a:ea typeface="Gowun Dodum"/>
                <a:cs typeface="Gowun Dodum"/>
                <a:sym typeface="Gowun Dodum"/>
              </a:rPr>
              <a:t>팀 구성</a:t>
            </a:r>
            <a:endParaRPr sz="1800">
              <a:solidFill>
                <a:srgbClr val="6D9EEB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88" name="Google Shape;88;p14"/>
          <p:cNvSpPr txBox="1"/>
          <p:nvPr/>
        </p:nvSpPr>
        <p:spPr>
          <a:xfrm>
            <a:off x="2860450" y="2866875"/>
            <a:ext cx="11775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666666"/>
                </a:solidFill>
                <a:latin typeface="Gowun Dodum"/>
                <a:ea typeface="Gowun Dodum"/>
                <a:cs typeface="Gowun Dodum"/>
                <a:sym typeface="Gowun Dodum"/>
              </a:rPr>
              <a:t>조직도</a:t>
            </a:r>
            <a:endParaRPr sz="1300">
              <a:solidFill>
                <a:srgbClr val="666666"/>
              </a:solidFill>
              <a:latin typeface="Gowun Dodum"/>
              <a:ea typeface="Gowun Dodum"/>
              <a:cs typeface="Gowun Dodum"/>
              <a:sym typeface="Gowun Dod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666666"/>
                </a:solidFill>
                <a:latin typeface="Gowun Dodum"/>
                <a:ea typeface="Gowun Dodum"/>
                <a:cs typeface="Gowun Dodum"/>
                <a:sym typeface="Gowun Dodum"/>
              </a:rPr>
              <a:t>구성원 </a:t>
            </a:r>
            <a:endParaRPr sz="1300">
              <a:solidFill>
                <a:srgbClr val="666666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89" name="Google Shape;89;p14"/>
          <p:cNvSpPr txBox="1"/>
          <p:nvPr/>
        </p:nvSpPr>
        <p:spPr>
          <a:xfrm>
            <a:off x="4699900" y="2158525"/>
            <a:ext cx="19017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rgbClr val="E06666"/>
                </a:solidFill>
                <a:latin typeface="Gowun Dodum"/>
                <a:ea typeface="Gowun Dodum"/>
                <a:cs typeface="Gowun Dodum"/>
                <a:sym typeface="Gowun Dodum"/>
              </a:rPr>
              <a:t>프로젝트</a:t>
            </a:r>
            <a:endParaRPr sz="1800">
              <a:solidFill>
                <a:srgbClr val="E06666"/>
              </a:solidFill>
              <a:latin typeface="Gowun Dodum"/>
              <a:ea typeface="Gowun Dodum"/>
              <a:cs typeface="Gowun Dodum"/>
              <a:sym typeface="Gowun Dodum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rgbClr val="E06666"/>
                </a:solidFill>
                <a:latin typeface="Gowun Dodum"/>
                <a:ea typeface="Gowun Dodum"/>
                <a:cs typeface="Gowun Dodum"/>
                <a:sym typeface="Gowun Dodum"/>
              </a:rPr>
              <a:t>개발 계획 수립</a:t>
            </a:r>
            <a:endParaRPr sz="1800">
              <a:solidFill>
                <a:srgbClr val="E06666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90" name="Google Shape;90;p14"/>
          <p:cNvSpPr txBox="1"/>
          <p:nvPr/>
        </p:nvSpPr>
        <p:spPr>
          <a:xfrm>
            <a:off x="5005600" y="2847800"/>
            <a:ext cx="1596000" cy="9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666666"/>
                </a:solidFill>
                <a:latin typeface="Gowun Dodum"/>
                <a:ea typeface="Gowun Dodum"/>
                <a:cs typeface="Gowun Dodum"/>
                <a:sym typeface="Gowun Dodum"/>
              </a:rPr>
              <a:t>개발 환경</a:t>
            </a:r>
            <a:endParaRPr sz="1300">
              <a:solidFill>
                <a:srgbClr val="666666"/>
              </a:solidFill>
              <a:latin typeface="Gowun Dodum"/>
              <a:ea typeface="Gowun Dodum"/>
              <a:cs typeface="Gowun Dodum"/>
              <a:sym typeface="Gowun Dod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666666"/>
                </a:solidFill>
                <a:latin typeface="Gowun Dodum"/>
                <a:ea typeface="Gowun Dodum"/>
                <a:cs typeface="Gowun Dodum"/>
                <a:sym typeface="Gowun Dodum"/>
              </a:rPr>
              <a:t>요구사항 분석</a:t>
            </a:r>
            <a:endParaRPr sz="1300">
              <a:solidFill>
                <a:srgbClr val="666666"/>
              </a:solidFill>
              <a:latin typeface="Gowun Dodum"/>
              <a:ea typeface="Gowun Dodum"/>
              <a:cs typeface="Gowun Dodum"/>
              <a:sym typeface="Gowun Dod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666666"/>
                </a:solidFill>
                <a:latin typeface="Gowun Dodum"/>
                <a:ea typeface="Gowun Dodum"/>
                <a:cs typeface="Gowun Dodum"/>
                <a:sym typeface="Gowun Dodum"/>
              </a:rPr>
              <a:t>작업분류체계(WBS)</a:t>
            </a:r>
            <a:endParaRPr sz="1300">
              <a:solidFill>
                <a:srgbClr val="666666"/>
              </a:solidFill>
              <a:latin typeface="Gowun Dodum"/>
              <a:ea typeface="Gowun Dodum"/>
              <a:cs typeface="Gowun Dodum"/>
              <a:sym typeface="Gowun Dod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666666"/>
                </a:solidFill>
                <a:latin typeface="Gowun Dodum"/>
                <a:ea typeface="Gowun Dodum"/>
                <a:cs typeface="Gowun Dodum"/>
                <a:sym typeface="Gowun Dodum"/>
              </a:rPr>
              <a:t>작업 일정 </a:t>
            </a:r>
            <a:endParaRPr sz="1300">
              <a:solidFill>
                <a:srgbClr val="666666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91" name="Google Shape;91;p14"/>
          <p:cNvSpPr txBox="1"/>
          <p:nvPr/>
        </p:nvSpPr>
        <p:spPr>
          <a:xfrm>
            <a:off x="6889775" y="2158525"/>
            <a:ext cx="19017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rgbClr val="6D9EEB"/>
                </a:solidFill>
                <a:latin typeface="Gowun Dodum"/>
                <a:ea typeface="Gowun Dodum"/>
                <a:cs typeface="Gowun Dodum"/>
                <a:sym typeface="Gowun Dodum"/>
              </a:rPr>
              <a:t>프로젝트</a:t>
            </a:r>
            <a:endParaRPr sz="1800">
              <a:solidFill>
                <a:srgbClr val="6D9EEB"/>
              </a:solidFill>
              <a:latin typeface="Gowun Dodum"/>
              <a:ea typeface="Gowun Dodum"/>
              <a:cs typeface="Gowun Dodum"/>
              <a:sym typeface="Gowun Dodum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rgbClr val="6D9EEB"/>
                </a:solidFill>
                <a:latin typeface="Gowun Dodum"/>
                <a:ea typeface="Gowun Dodum"/>
                <a:cs typeface="Gowun Dodum"/>
                <a:sym typeface="Gowun Dodum"/>
              </a:rPr>
              <a:t>작업 내역</a:t>
            </a:r>
            <a:endParaRPr sz="1800">
              <a:solidFill>
                <a:srgbClr val="6D9EEB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92" name="Google Shape;92;p14"/>
          <p:cNvSpPr txBox="1"/>
          <p:nvPr/>
        </p:nvSpPr>
        <p:spPr>
          <a:xfrm>
            <a:off x="7178025" y="2833150"/>
            <a:ext cx="1510500" cy="118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666666"/>
                </a:solidFill>
                <a:latin typeface="Gowun Dodum"/>
                <a:ea typeface="Gowun Dodum"/>
                <a:cs typeface="Gowun Dodum"/>
                <a:sym typeface="Gowun Dodum"/>
              </a:rPr>
              <a:t>정보 구조 (IA)</a:t>
            </a:r>
            <a:endParaRPr sz="1300">
              <a:solidFill>
                <a:srgbClr val="666666"/>
              </a:solidFill>
              <a:latin typeface="Gowun Dodum"/>
              <a:ea typeface="Gowun Dodum"/>
              <a:cs typeface="Gowun Dodum"/>
              <a:sym typeface="Gowun Dod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666666"/>
                </a:solidFill>
                <a:latin typeface="Gowun Dodum"/>
                <a:ea typeface="Gowun Dodum"/>
                <a:cs typeface="Gowun Dodum"/>
                <a:sym typeface="Gowun Dodum"/>
              </a:rPr>
              <a:t>ERD</a:t>
            </a:r>
            <a:endParaRPr sz="1300">
              <a:solidFill>
                <a:srgbClr val="666666"/>
              </a:solidFill>
              <a:latin typeface="Gowun Dodum"/>
              <a:ea typeface="Gowun Dodum"/>
              <a:cs typeface="Gowun Dodum"/>
              <a:sym typeface="Gowun Dod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666666"/>
                </a:solidFill>
                <a:latin typeface="Gowun Dodum"/>
                <a:ea typeface="Gowun Dodum"/>
                <a:cs typeface="Gowun Dodum"/>
                <a:sym typeface="Gowun Dodum"/>
              </a:rPr>
              <a:t>클래스 목록</a:t>
            </a:r>
            <a:endParaRPr sz="1300">
              <a:solidFill>
                <a:srgbClr val="666666"/>
              </a:solidFill>
              <a:latin typeface="Gowun Dodum"/>
              <a:ea typeface="Gowun Dodum"/>
              <a:cs typeface="Gowun Dodum"/>
              <a:sym typeface="Gowun Dod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666666"/>
                </a:solidFill>
                <a:latin typeface="Gowun Dodum"/>
                <a:ea typeface="Gowun Dodum"/>
                <a:cs typeface="Gowun Dodum"/>
                <a:sym typeface="Gowun Dodum"/>
              </a:rPr>
              <a:t>View 목록</a:t>
            </a:r>
            <a:endParaRPr sz="1300">
              <a:solidFill>
                <a:srgbClr val="666666"/>
              </a:solidFill>
              <a:latin typeface="Gowun Dodum"/>
              <a:ea typeface="Gowun Dodum"/>
              <a:cs typeface="Gowun Dodum"/>
              <a:sym typeface="Gowun Dod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 b="1">
                <a:solidFill>
                  <a:srgbClr val="3C78D8"/>
                </a:solidFill>
                <a:latin typeface="Gowun Dodum"/>
                <a:ea typeface="Gowun Dodum"/>
                <a:cs typeface="Gowun Dodum"/>
                <a:sym typeface="Gowun Dodum"/>
              </a:rPr>
              <a:t>기능 구현 (시연) </a:t>
            </a:r>
            <a:endParaRPr sz="1300" b="1">
              <a:solidFill>
                <a:srgbClr val="3C78D8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93" name="Google Shape;93;p14"/>
          <p:cNvSpPr txBox="1"/>
          <p:nvPr/>
        </p:nvSpPr>
        <p:spPr>
          <a:xfrm>
            <a:off x="352525" y="2287700"/>
            <a:ext cx="19017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rgbClr val="E06666"/>
                </a:solidFill>
                <a:latin typeface="Gowun Dodum"/>
                <a:ea typeface="Gowun Dodum"/>
                <a:cs typeface="Gowun Dodum"/>
                <a:sym typeface="Gowun Dodum"/>
              </a:rPr>
              <a:t>프로젝트 개요</a:t>
            </a:r>
            <a:endParaRPr sz="1800">
              <a:solidFill>
                <a:srgbClr val="E06666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sp>
        <p:nvSpPr>
          <p:cNvPr id="94" name="Google Shape;94;p14"/>
          <p:cNvSpPr txBox="1"/>
          <p:nvPr/>
        </p:nvSpPr>
        <p:spPr>
          <a:xfrm>
            <a:off x="702950" y="2866875"/>
            <a:ext cx="1177500" cy="138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666666"/>
                </a:solidFill>
                <a:latin typeface="Gowun Dodum"/>
                <a:ea typeface="Gowun Dodum"/>
                <a:cs typeface="Gowun Dodum"/>
                <a:sym typeface="Gowun Dodum"/>
              </a:rPr>
              <a:t>프로젝트 요약</a:t>
            </a:r>
            <a:endParaRPr sz="1300">
              <a:solidFill>
                <a:srgbClr val="666666"/>
              </a:solidFill>
              <a:latin typeface="Gowun Dodum"/>
              <a:ea typeface="Gowun Dodum"/>
              <a:cs typeface="Gowun Dodum"/>
              <a:sym typeface="Gowun Dod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666666"/>
                </a:solidFill>
                <a:latin typeface="Gowun Dodum"/>
                <a:ea typeface="Gowun Dodum"/>
                <a:cs typeface="Gowun Dodum"/>
                <a:sym typeface="Gowun Dodum"/>
              </a:rPr>
              <a:t>배경 및 목표</a:t>
            </a:r>
            <a:endParaRPr sz="1300">
              <a:solidFill>
                <a:srgbClr val="666666"/>
              </a:solidFill>
              <a:latin typeface="Gowun Dodum"/>
              <a:ea typeface="Gowun Dodum"/>
              <a:cs typeface="Gowun Dodum"/>
              <a:sym typeface="Gowun Dod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666666"/>
                </a:solidFill>
                <a:latin typeface="Gowun Dodum"/>
                <a:ea typeface="Gowun Dodum"/>
                <a:cs typeface="Gowun Dodum"/>
                <a:sym typeface="Gowun Dodum"/>
              </a:rPr>
              <a:t>기대 효과</a:t>
            </a:r>
            <a:endParaRPr sz="1300">
              <a:solidFill>
                <a:srgbClr val="666666"/>
              </a:solidFill>
              <a:latin typeface="Gowun Dodum"/>
              <a:ea typeface="Gowun Dodum"/>
              <a:cs typeface="Gowun Dodum"/>
              <a:sym typeface="Gowun Dod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666666"/>
                </a:solidFill>
                <a:latin typeface="Gowun Dodum"/>
                <a:ea typeface="Gowun Dodum"/>
                <a:cs typeface="Gowun Dodum"/>
                <a:sym typeface="Gowun Dodum"/>
              </a:rPr>
              <a:t>주요 기능</a:t>
            </a:r>
            <a:endParaRPr sz="1300">
              <a:solidFill>
                <a:srgbClr val="666666"/>
              </a:solidFill>
              <a:latin typeface="Gowun Dodum"/>
              <a:ea typeface="Gowun Dodum"/>
              <a:cs typeface="Gowun Dodum"/>
              <a:sym typeface="Gowun Dod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666666"/>
                </a:solidFill>
                <a:latin typeface="Gowun Dodum"/>
                <a:ea typeface="Gowun Dodum"/>
                <a:cs typeface="Gowun Dodum"/>
                <a:sym typeface="Gowun Dodum"/>
              </a:rPr>
              <a:t>서비스 채널</a:t>
            </a:r>
            <a:endParaRPr sz="1300">
              <a:solidFill>
                <a:srgbClr val="666666"/>
              </a:solidFill>
              <a:latin typeface="Gowun Dodum"/>
              <a:ea typeface="Gowun Dodum"/>
              <a:cs typeface="Gowun Dodum"/>
              <a:sym typeface="Gowun Dod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rgbClr val="666666"/>
                </a:solidFill>
                <a:latin typeface="Gowun Dodum"/>
                <a:ea typeface="Gowun Dodum"/>
                <a:cs typeface="Gowun Dodum"/>
                <a:sym typeface="Gowun Dodum"/>
              </a:rPr>
              <a:t>개발 방식 </a:t>
            </a:r>
            <a:endParaRPr sz="1300">
              <a:solidFill>
                <a:srgbClr val="666666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grpSp>
        <p:nvGrpSpPr>
          <p:cNvPr id="95" name="Google Shape;95;p14"/>
          <p:cNvGrpSpPr/>
          <p:nvPr/>
        </p:nvGrpSpPr>
        <p:grpSpPr>
          <a:xfrm>
            <a:off x="610850" y="2983400"/>
            <a:ext cx="141600" cy="714000"/>
            <a:chOff x="610850" y="2983400"/>
            <a:chExt cx="141600" cy="714000"/>
          </a:xfrm>
        </p:grpSpPr>
        <p:sp>
          <p:nvSpPr>
            <p:cNvPr id="96" name="Google Shape;96;p14"/>
            <p:cNvSpPr/>
            <p:nvPr/>
          </p:nvSpPr>
          <p:spPr>
            <a:xfrm>
              <a:off x="610850" y="2983400"/>
              <a:ext cx="141600" cy="97500"/>
            </a:xfrm>
            <a:prstGeom prst="chevron">
              <a:avLst>
                <a:gd name="adj" fmla="val 50000"/>
              </a:avLst>
            </a:prstGeom>
            <a:solidFill>
              <a:srgbClr val="E0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4"/>
            <p:cNvSpPr/>
            <p:nvPr/>
          </p:nvSpPr>
          <p:spPr>
            <a:xfrm>
              <a:off x="610850" y="3188900"/>
              <a:ext cx="141600" cy="97500"/>
            </a:xfrm>
            <a:prstGeom prst="chevron">
              <a:avLst>
                <a:gd name="adj" fmla="val 50000"/>
              </a:avLst>
            </a:prstGeom>
            <a:solidFill>
              <a:srgbClr val="E0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4"/>
            <p:cNvSpPr/>
            <p:nvPr/>
          </p:nvSpPr>
          <p:spPr>
            <a:xfrm>
              <a:off x="610850" y="3394400"/>
              <a:ext cx="141600" cy="97500"/>
            </a:xfrm>
            <a:prstGeom prst="chevron">
              <a:avLst>
                <a:gd name="adj" fmla="val 50000"/>
              </a:avLst>
            </a:prstGeom>
            <a:solidFill>
              <a:srgbClr val="E0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4"/>
            <p:cNvSpPr/>
            <p:nvPr/>
          </p:nvSpPr>
          <p:spPr>
            <a:xfrm>
              <a:off x="610850" y="3599900"/>
              <a:ext cx="141600" cy="97500"/>
            </a:xfrm>
            <a:prstGeom prst="chevron">
              <a:avLst>
                <a:gd name="adj" fmla="val 50000"/>
              </a:avLst>
            </a:prstGeom>
            <a:solidFill>
              <a:srgbClr val="E0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" name="Google Shape;100;p14"/>
          <p:cNvSpPr/>
          <p:nvPr/>
        </p:nvSpPr>
        <p:spPr>
          <a:xfrm>
            <a:off x="610850" y="3805400"/>
            <a:ext cx="141600" cy="97500"/>
          </a:xfrm>
          <a:prstGeom prst="chevron">
            <a:avLst>
              <a:gd name="adj" fmla="val 50000"/>
            </a:avLst>
          </a:prstGeom>
          <a:solidFill>
            <a:srgbClr val="E0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4"/>
          <p:cNvSpPr/>
          <p:nvPr/>
        </p:nvSpPr>
        <p:spPr>
          <a:xfrm>
            <a:off x="610850" y="4010900"/>
            <a:ext cx="141600" cy="97500"/>
          </a:xfrm>
          <a:prstGeom prst="chevron">
            <a:avLst>
              <a:gd name="adj" fmla="val 50000"/>
            </a:avLst>
          </a:prstGeom>
          <a:solidFill>
            <a:srgbClr val="E0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" name="Google Shape;102;p14"/>
          <p:cNvGrpSpPr/>
          <p:nvPr/>
        </p:nvGrpSpPr>
        <p:grpSpPr>
          <a:xfrm>
            <a:off x="4924075" y="2983400"/>
            <a:ext cx="141600" cy="714000"/>
            <a:chOff x="610850" y="2983400"/>
            <a:chExt cx="141600" cy="714000"/>
          </a:xfrm>
        </p:grpSpPr>
        <p:sp>
          <p:nvSpPr>
            <p:cNvPr id="103" name="Google Shape;103;p14"/>
            <p:cNvSpPr/>
            <p:nvPr/>
          </p:nvSpPr>
          <p:spPr>
            <a:xfrm>
              <a:off x="610850" y="2983400"/>
              <a:ext cx="141600" cy="97500"/>
            </a:xfrm>
            <a:prstGeom prst="chevron">
              <a:avLst>
                <a:gd name="adj" fmla="val 50000"/>
              </a:avLst>
            </a:prstGeom>
            <a:solidFill>
              <a:srgbClr val="E0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4"/>
            <p:cNvSpPr/>
            <p:nvPr/>
          </p:nvSpPr>
          <p:spPr>
            <a:xfrm>
              <a:off x="610850" y="3188900"/>
              <a:ext cx="141600" cy="97500"/>
            </a:xfrm>
            <a:prstGeom prst="chevron">
              <a:avLst>
                <a:gd name="adj" fmla="val 50000"/>
              </a:avLst>
            </a:prstGeom>
            <a:solidFill>
              <a:srgbClr val="E0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4"/>
            <p:cNvSpPr/>
            <p:nvPr/>
          </p:nvSpPr>
          <p:spPr>
            <a:xfrm>
              <a:off x="610850" y="3394400"/>
              <a:ext cx="141600" cy="97500"/>
            </a:xfrm>
            <a:prstGeom prst="chevron">
              <a:avLst>
                <a:gd name="adj" fmla="val 50000"/>
              </a:avLst>
            </a:prstGeom>
            <a:solidFill>
              <a:srgbClr val="E0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4"/>
            <p:cNvSpPr/>
            <p:nvPr/>
          </p:nvSpPr>
          <p:spPr>
            <a:xfrm>
              <a:off x="610850" y="3599900"/>
              <a:ext cx="141600" cy="97500"/>
            </a:xfrm>
            <a:prstGeom prst="chevron">
              <a:avLst>
                <a:gd name="adj" fmla="val 50000"/>
              </a:avLst>
            </a:prstGeom>
            <a:solidFill>
              <a:srgbClr val="E0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" name="Google Shape;107;p14"/>
          <p:cNvGrpSpPr/>
          <p:nvPr/>
        </p:nvGrpSpPr>
        <p:grpSpPr>
          <a:xfrm>
            <a:off x="2767450" y="2983400"/>
            <a:ext cx="141613" cy="294175"/>
            <a:chOff x="2767450" y="2983400"/>
            <a:chExt cx="141613" cy="294175"/>
          </a:xfrm>
        </p:grpSpPr>
        <p:sp>
          <p:nvSpPr>
            <p:cNvPr id="108" name="Google Shape;108;p14"/>
            <p:cNvSpPr/>
            <p:nvPr/>
          </p:nvSpPr>
          <p:spPr>
            <a:xfrm>
              <a:off x="2767463" y="2983400"/>
              <a:ext cx="141600" cy="97500"/>
            </a:xfrm>
            <a:prstGeom prst="chevron">
              <a:avLst>
                <a:gd name="adj" fmla="val 50000"/>
              </a:avLst>
            </a:pr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4"/>
            <p:cNvSpPr/>
            <p:nvPr/>
          </p:nvSpPr>
          <p:spPr>
            <a:xfrm>
              <a:off x="2767450" y="3180075"/>
              <a:ext cx="141600" cy="97500"/>
            </a:xfrm>
            <a:prstGeom prst="chevron">
              <a:avLst>
                <a:gd name="adj" fmla="val 50000"/>
              </a:avLst>
            </a:pr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" name="Google Shape;110;p14"/>
          <p:cNvGrpSpPr/>
          <p:nvPr/>
        </p:nvGrpSpPr>
        <p:grpSpPr>
          <a:xfrm>
            <a:off x="7080675" y="2983400"/>
            <a:ext cx="141613" cy="294175"/>
            <a:chOff x="2767450" y="2983400"/>
            <a:chExt cx="141613" cy="294175"/>
          </a:xfrm>
        </p:grpSpPr>
        <p:sp>
          <p:nvSpPr>
            <p:cNvPr id="111" name="Google Shape;111;p14"/>
            <p:cNvSpPr/>
            <p:nvPr/>
          </p:nvSpPr>
          <p:spPr>
            <a:xfrm>
              <a:off x="2767463" y="2983400"/>
              <a:ext cx="141600" cy="97500"/>
            </a:xfrm>
            <a:prstGeom prst="chevron">
              <a:avLst>
                <a:gd name="adj" fmla="val 50000"/>
              </a:avLst>
            </a:pr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4"/>
            <p:cNvSpPr/>
            <p:nvPr/>
          </p:nvSpPr>
          <p:spPr>
            <a:xfrm>
              <a:off x="2767450" y="3180075"/>
              <a:ext cx="141600" cy="97500"/>
            </a:xfrm>
            <a:prstGeom prst="chevron">
              <a:avLst>
                <a:gd name="adj" fmla="val 50000"/>
              </a:avLst>
            </a:pr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" name="Google Shape;113;p14"/>
          <p:cNvGrpSpPr/>
          <p:nvPr/>
        </p:nvGrpSpPr>
        <p:grpSpPr>
          <a:xfrm>
            <a:off x="7080675" y="3359025"/>
            <a:ext cx="141613" cy="294175"/>
            <a:chOff x="2767450" y="2983400"/>
            <a:chExt cx="141613" cy="294175"/>
          </a:xfrm>
        </p:grpSpPr>
        <p:sp>
          <p:nvSpPr>
            <p:cNvPr id="114" name="Google Shape;114;p14"/>
            <p:cNvSpPr/>
            <p:nvPr/>
          </p:nvSpPr>
          <p:spPr>
            <a:xfrm>
              <a:off x="2767463" y="2983400"/>
              <a:ext cx="141600" cy="97500"/>
            </a:xfrm>
            <a:prstGeom prst="chevron">
              <a:avLst>
                <a:gd name="adj" fmla="val 50000"/>
              </a:avLst>
            </a:pr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4"/>
            <p:cNvSpPr/>
            <p:nvPr/>
          </p:nvSpPr>
          <p:spPr>
            <a:xfrm>
              <a:off x="2767450" y="3180075"/>
              <a:ext cx="141600" cy="97500"/>
            </a:xfrm>
            <a:prstGeom prst="chevron">
              <a:avLst>
                <a:gd name="adj" fmla="val 50000"/>
              </a:avLst>
            </a:prstGeom>
            <a:solidFill>
              <a:srgbClr val="6D9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6" name="Google Shape;116;p14"/>
          <p:cNvSpPr/>
          <p:nvPr/>
        </p:nvSpPr>
        <p:spPr>
          <a:xfrm>
            <a:off x="767725" y="1249750"/>
            <a:ext cx="595500" cy="593700"/>
          </a:xfrm>
          <a:prstGeom prst="flowChartConnector">
            <a:avLst/>
          </a:prstGeom>
          <a:solidFill>
            <a:srgbClr val="F4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14"/>
          <p:cNvSpPr/>
          <p:nvPr/>
        </p:nvSpPr>
        <p:spPr>
          <a:xfrm>
            <a:off x="7080688" y="3734650"/>
            <a:ext cx="141600" cy="97500"/>
          </a:xfrm>
          <a:prstGeom prst="chevron">
            <a:avLst>
              <a:gd name="adj" fmla="val 50000"/>
            </a:avLst>
          </a:pr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14"/>
          <p:cNvSpPr txBox="1"/>
          <p:nvPr/>
        </p:nvSpPr>
        <p:spPr>
          <a:xfrm>
            <a:off x="873625" y="1317850"/>
            <a:ext cx="13806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4800">
                <a:solidFill>
                  <a:srgbClr val="E06666"/>
                </a:solidFill>
                <a:latin typeface="Impact"/>
                <a:ea typeface="Impact"/>
                <a:cs typeface="Impact"/>
                <a:sym typeface="Impact"/>
              </a:rPr>
              <a:t>01</a:t>
            </a:r>
            <a:endParaRPr sz="4800">
              <a:solidFill>
                <a:srgbClr val="E06666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19" name="Google Shape;119;p14"/>
          <p:cNvSpPr/>
          <p:nvPr/>
        </p:nvSpPr>
        <p:spPr>
          <a:xfrm>
            <a:off x="5065675" y="1249750"/>
            <a:ext cx="595500" cy="593700"/>
          </a:xfrm>
          <a:prstGeom prst="flowChartConnector">
            <a:avLst/>
          </a:prstGeom>
          <a:solidFill>
            <a:srgbClr val="F4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14"/>
          <p:cNvSpPr txBox="1"/>
          <p:nvPr/>
        </p:nvSpPr>
        <p:spPr>
          <a:xfrm>
            <a:off x="5221000" y="1317850"/>
            <a:ext cx="13806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4800">
                <a:solidFill>
                  <a:srgbClr val="E06666"/>
                </a:solidFill>
                <a:latin typeface="Impact"/>
                <a:ea typeface="Impact"/>
                <a:cs typeface="Impact"/>
                <a:sym typeface="Impact"/>
              </a:rPr>
              <a:t>03</a:t>
            </a:r>
            <a:endParaRPr sz="4800">
              <a:solidFill>
                <a:srgbClr val="E06666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21" name="Google Shape;121;p14"/>
          <p:cNvSpPr/>
          <p:nvPr/>
        </p:nvSpPr>
        <p:spPr>
          <a:xfrm>
            <a:off x="2916700" y="1317850"/>
            <a:ext cx="595500" cy="593700"/>
          </a:xfrm>
          <a:prstGeom prst="flowChartConnector">
            <a:avLst/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14"/>
          <p:cNvSpPr txBox="1"/>
          <p:nvPr/>
        </p:nvSpPr>
        <p:spPr>
          <a:xfrm>
            <a:off x="3031125" y="1317850"/>
            <a:ext cx="13806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4800">
                <a:solidFill>
                  <a:srgbClr val="6D9EEB"/>
                </a:solidFill>
                <a:latin typeface="Impact"/>
                <a:ea typeface="Impact"/>
                <a:cs typeface="Impact"/>
                <a:sym typeface="Impact"/>
              </a:rPr>
              <a:t>02</a:t>
            </a:r>
            <a:endParaRPr sz="4800">
              <a:solidFill>
                <a:srgbClr val="6D9EEB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23" name="Google Shape;123;p14"/>
          <p:cNvSpPr/>
          <p:nvPr/>
        </p:nvSpPr>
        <p:spPr>
          <a:xfrm>
            <a:off x="7214650" y="1317850"/>
            <a:ext cx="595500" cy="593700"/>
          </a:xfrm>
          <a:prstGeom prst="flowChartConnector">
            <a:avLst/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14"/>
          <p:cNvSpPr txBox="1"/>
          <p:nvPr/>
        </p:nvSpPr>
        <p:spPr>
          <a:xfrm>
            <a:off x="7410875" y="1317850"/>
            <a:ext cx="13806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4800">
                <a:solidFill>
                  <a:srgbClr val="6D9EEB"/>
                </a:solidFill>
                <a:latin typeface="Impact"/>
                <a:ea typeface="Impact"/>
                <a:cs typeface="Impact"/>
                <a:sym typeface="Impact"/>
              </a:rPr>
              <a:t>04</a:t>
            </a:r>
            <a:endParaRPr sz="4800">
              <a:solidFill>
                <a:srgbClr val="6D9EEB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FFD"/>
        </a:solidFill>
        <a:effectLst/>
      </p:bgPr>
    </p:bg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32"/>
          <p:cNvSpPr/>
          <p:nvPr/>
        </p:nvSpPr>
        <p:spPr>
          <a:xfrm>
            <a:off x="354125" y="66375"/>
            <a:ext cx="8472300" cy="50772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algn="bl" rotWithShape="0">
              <a:srgbClr val="B7B7B7">
                <a:alpha val="8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5" name="Google Shape;565;p32"/>
          <p:cNvGrpSpPr/>
          <p:nvPr/>
        </p:nvGrpSpPr>
        <p:grpSpPr>
          <a:xfrm>
            <a:off x="354125" y="0"/>
            <a:ext cx="8472300" cy="507900"/>
            <a:chOff x="354125" y="272800"/>
            <a:chExt cx="8472300" cy="507900"/>
          </a:xfrm>
        </p:grpSpPr>
        <p:sp>
          <p:nvSpPr>
            <p:cNvPr id="566" name="Google Shape;566;p32"/>
            <p:cNvSpPr/>
            <p:nvPr/>
          </p:nvSpPr>
          <p:spPr>
            <a:xfrm>
              <a:off x="354125" y="327550"/>
              <a:ext cx="8472300" cy="398400"/>
            </a:xfrm>
            <a:prstGeom prst="rect">
              <a:avLst/>
            </a:prstGeom>
            <a:solidFill>
              <a:srgbClr val="F4CCCC"/>
            </a:solidFill>
            <a:ln w="9525" cap="flat" cmpd="sng">
              <a:solidFill>
                <a:srgbClr val="F8E1E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2"/>
            <p:cNvSpPr/>
            <p:nvPr/>
          </p:nvSpPr>
          <p:spPr>
            <a:xfrm>
              <a:off x="8596100" y="460300"/>
              <a:ext cx="141600" cy="132900"/>
            </a:xfrm>
            <a:prstGeom prst="ellipse">
              <a:avLst/>
            </a:prstGeom>
            <a:solidFill>
              <a:srgbClr val="D6D4E4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2"/>
            <p:cNvSpPr/>
            <p:nvPr/>
          </p:nvSpPr>
          <p:spPr>
            <a:xfrm>
              <a:off x="8403225" y="460300"/>
              <a:ext cx="141600" cy="132900"/>
            </a:xfrm>
            <a:prstGeom prst="ellipse">
              <a:avLst/>
            </a:prstGeom>
            <a:solidFill>
              <a:srgbClr val="CFE2F3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2"/>
            <p:cNvSpPr/>
            <p:nvPr/>
          </p:nvSpPr>
          <p:spPr>
            <a:xfrm>
              <a:off x="8210350" y="460300"/>
              <a:ext cx="141600" cy="132900"/>
            </a:xfrm>
            <a:prstGeom prst="ellipse">
              <a:avLst/>
            </a:prstGeom>
            <a:solidFill>
              <a:srgbClr val="FFF2CC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2"/>
            <p:cNvSpPr txBox="1"/>
            <p:nvPr/>
          </p:nvSpPr>
          <p:spPr>
            <a:xfrm>
              <a:off x="354125" y="272800"/>
              <a:ext cx="42891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2100" i="1">
                  <a:solidFill>
                    <a:srgbClr val="E06666"/>
                  </a:solidFill>
                  <a:latin typeface="Verdana"/>
                  <a:ea typeface="Verdana"/>
                  <a:cs typeface="Verdana"/>
                  <a:sym typeface="Verdana"/>
                </a:rPr>
                <a:t>C</a:t>
              </a:r>
              <a:r>
                <a:rPr lang="ko" sz="2100" i="1">
                  <a:solidFill>
                    <a:srgbClr val="434343"/>
                  </a:solidFill>
                  <a:latin typeface="Verdana"/>
                  <a:ea typeface="Verdana"/>
                  <a:cs typeface="Verdana"/>
                  <a:sym typeface="Verdana"/>
                </a:rPr>
                <a:t>HAPTER 4</a:t>
              </a:r>
              <a:endParaRPr sz="2100" i="1">
                <a:solidFill>
                  <a:srgbClr val="434343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grpSp>
        <p:nvGrpSpPr>
          <p:cNvPr id="571" name="Google Shape;571;p32"/>
          <p:cNvGrpSpPr/>
          <p:nvPr/>
        </p:nvGrpSpPr>
        <p:grpSpPr>
          <a:xfrm>
            <a:off x="8092396" y="483050"/>
            <a:ext cx="1083275" cy="481200"/>
            <a:chOff x="1836575" y="2145850"/>
            <a:chExt cx="1749475" cy="481200"/>
          </a:xfrm>
        </p:grpSpPr>
        <p:sp>
          <p:nvSpPr>
            <p:cNvPr id="572" name="Google Shape;572;p32"/>
            <p:cNvSpPr/>
            <p:nvPr/>
          </p:nvSpPr>
          <p:spPr>
            <a:xfrm rot="10800000">
              <a:off x="1847825" y="2145850"/>
              <a:ext cx="239700" cy="262200"/>
            </a:xfrm>
            <a:prstGeom prst="rtTriangle">
              <a:avLst/>
            </a:prstGeom>
            <a:solidFill>
              <a:srgbClr val="D9E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2"/>
            <p:cNvSpPr/>
            <p:nvPr/>
          </p:nvSpPr>
          <p:spPr>
            <a:xfrm rot="-5400000">
              <a:off x="1847825" y="2376025"/>
              <a:ext cx="239700" cy="262200"/>
            </a:xfrm>
            <a:prstGeom prst="rtTriangle">
              <a:avLst/>
            </a:prstGeom>
            <a:solidFill>
              <a:srgbClr val="D9E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2"/>
            <p:cNvSpPr/>
            <p:nvPr/>
          </p:nvSpPr>
          <p:spPr>
            <a:xfrm>
              <a:off x="2087850" y="2145850"/>
              <a:ext cx="1498200" cy="481200"/>
            </a:xfrm>
            <a:prstGeom prst="rect">
              <a:avLst/>
            </a:prstGeom>
            <a:solidFill>
              <a:srgbClr val="D9E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5" name="Google Shape;575;p32"/>
          <p:cNvSpPr txBox="1"/>
          <p:nvPr/>
        </p:nvSpPr>
        <p:spPr>
          <a:xfrm>
            <a:off x="6790750" y="462050"/>
            <a:ext cx="22746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 b="1">
                <a:solidFill>
                  <a:srgbClr val="434343"/>
                </a:solidFill>
                <a:latin typeface="Gowun Dodum"/>
                <a:ea typeface="Gowun Dodum"/>
                <a:cs typeface="Gowun Dodum"/>
                <a:sym typeface="Gowun Dodum"/>
              </a:rPr>
              <a:t>ERD</a:t>
            </a:r>
            <a:endParaRPr sz="1500" b="1">
              <a:solidFill>
                <a:srgbClr val="434343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pic>
        <p:nvPicPr>
          <p:cNvPr id="576" name="Google Shape;57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0825" y="483050"/>
            <a:ext cx="6477999" cy="4537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FFD"/>
        </a:solidFill>
        <a:effectLst/>
      </p:bgPr>
    </p:bg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33"/>
          <p:cNvSpPr/>
          <p:nvPr/>
        </p:nvSpPr>
        <p:spPr>
          <a:xfrm>
            <a:off x="354125" y="66375"/>
            <a:ext cx="8472300" cy="50772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algn="bl" rotWithShape="0">
              <a:srgbClr val="B7B7B7">
                <a:alpha val="8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2" name="Google Shape;582;p33"/>
          <p:cNvGrpSpPr/>
          <p:nvPr/>
        </p:nvGrpSpPr>
        <p:grpSpPr>
          <a:xfrm>
            <a:off x="354125" y="0"/>
            <a:ext cx="8472300" cy="507900"/>
            <a:chOff x="354125" y="272800"/>
            <a:chExt cx="8472300" cy="507900"/>
          </a:xfrm>
        </p:grpSpPr>
        <p:sp>
          <p:nvSpPr>
            <p:cNvPr id="583" name="Google Shape;583;p33"/>
            <p:cNvSpPr/>
            <p:nvPr/>
          </p:nvSpPr>
          <p:spPr>
            <a:xfrm>
              <a:off x="354125" y="327550"/>
              <a:ext cx="8472300" cy="398400"/>
            </a:xfrm>
            <a:prstGeom prst="rect">
              <a:avLst/>
            </a:prstGeom>
            <a:solidFill>
              <a:srgbClr val="F4CCCC"/>
            </a:solidFill>
            <a:ln w="9525" cap="flat" cmpd="sng">
              <a:solidFill>
                <a:srgbClr val="F8E1E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3"/>
            <p:cNvSpPr/>
            <p:nvPr/>
          </p:nvSpPr>
          <p:spPr>
            <a:xfrm>
              <a:off x="8596100" y="460300"/>
              <a:ext cx="141600" cy="132900"/>
            </a:xfrm>
            <a:prstGeom prst="ellipse">
              <a:avLst/>
            </a:prstGeom>
            <a:solidFill>
              <a:srgbClr val="D6D4E4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3"/>
            <p:cNvSpPr/>
            <p:nvPr/>
          </p:nvSpPr>
          <p:spPr>
            <a:xfrm>
              <a:off x="8403225" y="460300"/>
              <a:ext cx="141600" cy="132900"/>
            </a:xfrm>
            <a:prstGeom prst="ellipse">
              <a:avLst/>
            </a:prstGeom>
            <a:solidFill>
              <a:srgbClr val="CFE2F3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3"/>
            <p:cNvSpPr/>
            <p:nvPr/>
          </p:nvSpPr>
          <p:spPr>
            <a:xfrm>
              <a:off x="8210350" y="460300"/>
              <a:ext cx="141600" cy="132900"/>
            </a:xfrm>
            <a:prstGeom prst="ellipse">
              <a:avLst/>
            </a:prstGeom>
            <a:solidFill>
              <a:srgbClr val="FFF2CC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3"/>
            <p:cNvSpPr txBox="1"/>
            <p:nvPr/>
          </p:nvSpPr>
          <p:spPr>
            <a:xfrm>
              <a:off x="354125" y="272800"/>
              <a:ext cx="42891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2100" i="1">
                  <a:solidFill>
                    <a:srgbClr val="E06666"/>
                  </a:solidFill>
                  <a:latin typeface="Verdana"/>
                  <a:ea typeface="Verdana"/>
                  <a:cs typeface="Verdana"/>
                  <a:sym typeface="Verdana"/>
                </a:rPr>
                <a:t>C</a:t>
              </a:r>
              <a:r>
                <a:rPr lang="ko" sz="2100" i="1">
                  <a:solidFill>
                    <a:srgbClr val="434343"/>
                  </a:solidFill>
                  <a:latin typeface="Verdana"/>
                  <a:ea typeface="Verdana"/>
                  <a:cs typeface="Verdana"/>
                  <a:sym typeface="Verdana"/>
                </a:rPr>
                <a:t>HAPTER 4</a:t>
              </a:r>
              <a:endParaRPr sz="2100" i="1">
                <a:solidFill>
                  <a:srgbClr val="434343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grpSp>
        <p:nvGrpSpPr>
          <p:cNvPr id="588" name="Google Shape;588;p33"/>
          <p:cNvGrpSpPr/>
          <p:nvPr/>
        </p:nvGrpSpPr>
        <p:grpSpPr>
          <a:xfrm>
            <a:off x="7114606" y="483050"/>
            <a:ext cx="2061057" cy="481200"/>
            <a:chOff x="1836575" y="2145850"/>
            <a:chExt cx="1749475" cy="481200"/>
          </a:xfrm>
        </p:grpSpPr>
        <p:sp>
          <p:nvSpPr>
            <p:cNvPr id="589" name="Google Shape;589;p33"/>
            <p:cNvSpPr/>
            <p:nvPr/>
          </p:nvSpPr>
          <p:spPr>
            <a:xfrm rot="10800000">
              <a:off x="1847825" y="2145850"/>
              <a:ext cx="239700" cy="262200"/>
            </a:xfrm>
            <a:prstGeom prst="rtTriangle">
              <a:avLst/>
            </a:prstGeom>
            <a:solidFill>
              <a:srgbClr val="D9E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3"/>
            <p:cNvSpPr/>
            <p:nvPr/>
          </p:nvSpPr>
          <p:spPr>
            <a:xfrm rot="-5400000">
              <a:off x="1847825" y="2376025"/>
              <a:ext cx="239700" cy="262200"/>
            </a:xfrm>
            <a:prstGeom prst="rtTriangle">
              <a:avLst/>
            </a:prstGeom>
            <a:solidFill>
              <a:srgbClr val="D9E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3"/>
            <p:cNvSpPr/>
            <p:nvPr/>
          </p:nvSpPr>
          <p:spPr>
            <a:xfrm>
              <a:off x="2087850" y="2145850"/>
              <a:ext cx="1498200" cy="481200"/>
            </a:xfrm>
            <a:prstGeom prst="rect">
              <a:avLst/>
            </a:prstGeom>
            <a:solidFill>
              <a:srgbClr val="D9E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2" name="Google Shape;592;p33"/>
          <p:cNvSpPr txBox="1"/>
          <p:nvPr/>
        </p:nvSpPr>
        <p:spPr>
          <a:xfrm>
            <a:off x="6790750" y="462050"/>
            <a:ext cx="22746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 b="1">
                <a:solidFill>
                  <a:srgbClr val="434343"/>
                </a:solidFill>
                <a:latin typeface="Gowun Dodum"/>
                <a:ea typeface="Gowun Dodum"/>
                <a:cs typeface="Gowun Dodum"/>
                <a:sym typeface="Gowun Dodum"/>
              </a:rPr>
              <a:t>클래스 목록</a:t>
            </a:r>
            <a:endParaRPr sz="1500" b="1">
              <a:solidFill>
                <a:srgbClr val="434343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graphicFrame>
        <p:nvGraphicFramePr>
          <p:cNvPr id="593" name="Google Shape;593;p33"/>
          <p:cNvGraphicFramePr/>
          <p:nvPr/>
        </p:nvGraphicFramePr>
        <p:xfrm>
          <a:off x="536150" y="679200"/>
          <a:ext cx="5683450" cy="4342950"/>
        </p:xfrm>
        <a:graphic>
          <a:graphicData uri="http://schemas.openxmlformats.org/drawingml/2006/table">
            <a:tbl>
              <a:tblPr>
                <a:noFill/>
                <a:tableStyleId>{E314CC6E-724D-4076-963C-5DC3DFE41CC2}</a:tableStyleId>
              </a:tblPr>
              <a:tblGrid>
                <a:gridCol w="1326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869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700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87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 b="1">
                          <a:solidFill>
                            <a:schemeClr val="lt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Package</a:t>
                      </a:r>
                      <a:endParaRPr sz="700" b="1">
                        <a:solidFill>
                          <a:schemeClr val="lt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 b="1">
                          <a:solidFill>
                            <a:schemeClr val="lt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Class</a:t>
                      </a:r>
                      <a:endParaRPr sz="700" b="1">
                        <a:solidFill>
                          <a:schemeClr val="lt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 b="1">
                          <a:solidFill>
                            <a:schemeClr val="lt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설명</a:t>
                      </a:r>
                      <a:endParaRPr sz="700" b="1">
                        <a:solidFill>
                          <a:schemeClr val="lt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43434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7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controller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Main_IndexController.java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쇼핑몰 메인 컨트롤러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7850">
                <a:tc rowSpan="7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controller.product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ListController.java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상품 목록 컨트롤러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ViewController.java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상품 보기 컨트롤러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CartController.java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장바구니 컨트롤러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DeleteController.java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장바구니 상품 삭제 컨트롤러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OrderController.java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상품 주문 컨트롤러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CompleteController.java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상품 주문 완료 컨트롤러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ReviewController.java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상품 리뷰 컨트롤러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87850">
                <a:tc rowSpan="6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controller.admin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CategoryController.java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상품 등록 카테고리 세션 컨트롤러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IndexController.java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관리자 메인 컨트롤러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ListController.java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관리자 상품 목록 컨트롤러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ProductDeleteController.java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관리자 상품 삭제 컨트롤러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ProductModifyContorller.java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관리자 상품 수정 컨트롤러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RegisterController.java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관리자 상품 등록 컨트롤러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</a:tbl>
          </a:graphicData>
        </a:graphic>
      </p:graphicFrame>
      <p:sp>
        <p:nvSpPr>
          <p:cNvPr id="594" name="Google Shape;594;p33"/>
          <p:cNvSpPr txBox="1"/>
          <p:nvPr/>
        </p:nvSpPr>
        <p:spPr>
          <a:xfrm>
            <a:off x="7061950" y="1055250"/>
            <a:ext cx="17322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Ubuntu"/>
                <a:ea typeface="Ubuntu"/>
                <a:cs typeface="Ubuntu"/>
                <a:sym typeface="Ubuntu"/>
              </a:rPr>
              <a:t>controller - 1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Ubuntu"/>
                <a:ea typeface="Ubuntu"/>
                <a:cs typeface="Ubuntu"/>
                <a:sym typeface="Ubuntu"/>
              </a:rPr>
              <a:t>상위 package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Ubuntu"/>
                <a:ea typeface="Ubuntu"/>
                <a:cs typeface="Ubuntu"/>
                <a:sym typeface="Ubuntu"/>
              </a:rPr>
              <a:t>: kr.co.Kmarket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FFD"/>
        </a:solidFill>
        <a:effectLst/>
      </p:bgPr>
    </p:bg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34"/>
          <p:cNvSpPr/>
          <p:nvPr/>
        </p:nvSpPr>
        <p:spPr>
          <a:xfrm>
            <a:off x="354125" y="66375"/>
            <a:ext cx="8472300" cy="50772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algn="bl" rotWithShape="0">
              <a:srgbClr val="B7B7B7">
                <a:alpha val="8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0" name="Google Shape;600;p34"/>
          <p:cNvGrpSpPr/>
          <p:nvPr/>
        </p:nvGrpSpPr>
        <p:grpSpPr>
          <a:xfrm>
            <a:off x="354125" y="0"/>
            <a:ext cx="8472300" cy="507900"/>
            <a:chOff x="354125" y="272800"/>
            <a:chExt cx="8472300" cy="507900"/>
          </a:xfrm>
        </p:grpSpPr>
        <p:sp>
          <p:nvSpPr>
            <p:cNvPr id="601" name="Google Shape;601;p34"/>
            <p:cNvSpPr/>
            <p:nvPr/>
          </p:nvSpPr>
          <p:spPr>
            <a:xfrm>
              <a:off x="354125" y="327550"/>
              <a:ext cx="8472300" cy="398400"/>
            </a:xfrm>
            <a:prstGeom prst="rect">
              <a:avLst/>
            </a:prstGeom>
            <a:solidFill>
              <a:srgbClr val="F4CCCC"/>
            </a:solidFill>
            <a:ln w="9525" cap="flat" cmpd="sng">
              <a:solidFill>
                <a:srgbClr val="F8E1E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4"/>
            <p:cNvSpPr/>
            <p:nvPr/>
          </p:nvSpPr>
          <p:spPr>
            <a:xfrm>
              <a:off x="8596100" y="460300"/>
              <a:ext cx="141600" cy="132900"/>
            </a:xfrm>
            <a:prstGeom prst="ellipse">
              <a:avLst/>
            </a:prstGeom>
            <a:solidFill>
              <a:srgbClr val="D6D4E4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4"/>
            <p:cNvSpPr/>
            <p:nvPr/>
          </p:nvSpPr>
          <p:spPr>
            <a:xfrm>
              <a:off x="8403225" y="460300"/>
              <a:ext cx="141600" cy="132900"/>
            </a:xfrm>
            <a:prstGeom prst="ellipse">
              <a:avLst/>
            </a:prstGeom>
            <a:solidFill>
              <a:srgbClr val="CFE2F3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4"/>
            <p:cNvSpPr/>
            <p:nvPr/>
          </p:nvSpPr>
          <p:spPr>
            <a:xfrm>
              <a:off x="8210350" y="460300"/>
              <a:ext cx="141600" cy="132900"/>
            </a:xfrm>
            <a:prstGeom prst="ellipse">
              <a:avLst/>
            </a:prstGeom>
            <a:solidFill>
              <a:srgbClr val="FFF2CC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4"/>
            <p:cNvSpPr txBox="1"/>
            <p:nvPr/>
          </p:nvSpPr>
          <p:spPr>
            <a:xfrm>
              <a:off x="354125" y="272800"/>
              <a:ext cx="42891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2100" i="1">
                  <a:solidFill>
                    <a:srgbClr val="E06666"/>
                  </a:solidFill>
                  <a:latin typeface="Verdana"/>
                  <a:ea typeface="Verdana"/>
                  <a:cs typeface="Verdana"/>
                  <a:sym typeface="Verdana"/>
                </a:rPr>
                <a:t>C</a:t>
              </a:r>
              <a:r>
                <a:rPr lang="ko" sz="2100" i="1">
                  <a:solidFill>
                    <a:srgbClr val="434343"/>
                  </a:solidFill>
                  <a:latin typeface="Verdana"/>
                  <a:ea typeface="Verdana"/>
                  <a:cs typeface="Verdana"/>
                  <a:sym typeface="Verdana"/>
                </a:rPr>
                <a:t>HAPTER 4</a:t>
              </a:r>
              <a:endParaRPr sz="2100" i="1">
                <a:solidFill>
                  <a:srgbClr val="434343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grpSp>
        <p:nvGrpSpPr>
          <p:cNvPr id="606" name="Google Shape;606;p34"/>
          <p:cNvGrpSpPr/>
          <p:nvPr/>
        </p:nvGrpSpPr>
        <p:grpSpPr>
          <a:xfrm>
            <a:off x="7114606" y="483050"/>
            <a:ext cx="2061057" cy="481200"/>
            <a:chOff x="1836575" y="2145850"/>
            <a:chExt cx="1749475" cy="481200"/>
          </a:xfrm>
        </p:grpSpPr>
        <p:sp>
          <p:nvSpPr>
            <p:cNvPr id="607" name="Google Shape;607;p34"/>
            <p:cNvSpPr/>
            <p:nvPr/>
          </p:nvSpPr>
          <p:spPr>
            <a:xfrm rot="10800000">
              <a:off x="1847825" y="2145850"/>
              <a:ext cx="239700" cy="262200"/>
            </a:xfrm>
            <a:prstGeom prst="rtTriangle">
              <a:avLst/>
            </a:prstGeom>
            <a:solidFill>
              <a:srgbClr val="D9E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4"/>
            <p:cNvSpPr/>
            <p:nvPr/>
          </p:nvSpPr>
          <p:spPr>
            <a:xfrm rot="-5400000">
              <a:off x="1847825" y="2376025"/>
              <a:ext cx="239700" cy="262200"/>
            </a:xfrm>
            <a:prstGeom prst="rtTriangle">
              <a:avLst/>
            </a:prstGeom>
            <a:solidFill>
              <a:srgbClr val="D9E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4"/>
            <p:cNvSpPr/>
            <p:nvPr/>
          </p:nvSpPr>
          <p:spPr>
            <a:xfrm>
              <a:off x="2087850" y="2145850"/>
              <a:ext cx="1498200" cy="481200"/>
            </a:xfrm>
            <a:prstGeom prst="rect">
              <a:avLst/>
            </a:prstGeom>
            <a:solidFill>
              <a:srgbClr val="D9E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0" name="Google Shape;610;p34"/>
          <p:cNvSpPr txBox="1"/>
          <p:nvPr/>
        </p:nvSpPr>
        <p:spPr>
          <a:xfrm>
            <a:off x="6790750" y="462050"/>
            <a:ext cx="22746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 b="1">
                <a:solidFill>
                  <a:srgbClr val="434343"/>
                </a:solidFill>
                <a:latin typeface="Gowun Dodum"/>
                <a:ea typeface="Gowun Dodum"/>
                <a:cs typeface="Gowun Dodum"/>
                <a:sym typeface="Gowun Dodum"/>
              </a:rPr>
              <a:t>클래스 목록</a:t>
            </a:r>
            <a:endParaRPr sz="1500" b="1">
              <a:solidFill>
                <a:srgbClr val="434343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graphicFrame>
        <p:nvGraphicFramePr>
          <p:cNvPr id="611" name="Google Shape;611;p34"/>
          <p:cNvGraphicFramePr/>
          <p:nvPr/>
        </p:nvGraphicFramePr>
        <p:xfrm>
          <a:off x="536150" y="679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{E314CC6E-724D-4076-963C-5DC3DFE41CC2}</a:tableStyleId>
              </a:tblPr>
              <a:tblGrid>
                <a:gridCol w="1326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869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700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87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 b="1">
                          <a:solidFill>
                            <a:schemeClr val="lt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Package</a:t>
                      </a:r>
                      <a:endParaRPr sz="700" b="1">
                        <a:solidFill>
                          <a:schemeClr val="lt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 b="1">
                          <a:solidFill>
                            <a:schemeClr val="lt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Class</a:t>
                      </a:r>
                      <a:endParaRPr sz="700" b="1">
                        <a:solidFill>
                          <a:schemeClr val="lt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 b="1">
                          <a:solidFill>
                            <a:schemeClr val="lt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설명</a:t>
                      </a:r>
                      <a:endParaRPr sz="700" b="1">
                        <a:solidFill>
                          <a:schemeClr val="lt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43434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7850">
                <a:tc rowSpan="8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controller.member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EmailAuthController.java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이메일 인증 컨트롤러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JoinController.java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회원 가입 구분 화면 컨트롤러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LoginController.java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로그인 컨트롤러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LogoutController.java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로그아웃 컨트롤러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RegisterController.java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일반 회원 가입 컨트롤러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RegisterSellerController.java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판매자 회원 가입 컨트롤러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SignupController.java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약관 컨트롤러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UidCheckController.java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아이디 유효성, 중복 체크 컨트롤러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87850">
                <a:tc rowSpan="4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controller.cs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IndexController.java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고객센터 메인페이지 컨트롤러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ListController.java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고객센터 목록 컨트롤러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ViewController.java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고객센터 글 보기 컨트롤러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WriteController.java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고객센터 글 쓰기 컨트롤러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612" name="Google Shape;612;p34"/>
          <p:cNvSpPr txBox="1"/>
          <p:nvPr/>
        </p:nvSpPr>
        <p:spPr>
          <a:xfrm>
            <a:off x="7061950" y="1055250"/>
            <a:ext cx="17322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Ubuntu"/>
                <a:ea typeface="Ubuntu"/>
                <a:cs typeface="Ubuntu"/>
                <a:sym typeface="Ubuntu"/>
              </a:rPr>
              <a:t>controller - 2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Ubuntu"/>
                <a:ea typeface="Ubuntu"/>
                <a:cs typeface="Ubuntu"/>
                <a:sym typeface="Ubuntu"/>
              </a:rPr>
              <a:t>상위 package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Ubuntu"/>
                <a:ea typeface="Ubuntu"/>
                <a:cs typeface="Ubuntu"/>
                <a:sym typeface="Ubuntu"/>
              </a:rPr>
              <a:t>: kr.co.Kmarket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FFD"/>
        </a:solidFill>
        <a:effectLst/>
      </p:bgPr>
    </p:bg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35"/>
          <p:cNvSpPr/>
          <p:nvPr/>
        </p:nvSpPr>
        <p:spPr>
          <a:xfrm>
            <a:off x="354125" y="66375"/>
            <a:ext cx="8472300" cy="50772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algn="bl" rotWithShape="0">
              <a:srgbClr val="B7B7B7">
                <a:alpha val="8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8" name="Google Shape;618;p35"/>
          <p:cNvGrpSpPr/>
          <p:nvPr/>
        </p:nvGrpSpPr>
        <p:grpSpPr>
          <a:xfrm>
            <a:off x="354125" y="0"/>
            <a:ext cx="8472300" cy="507900"/>
            <a:chOff x="354125" y="272800"/>
            <a:chExt cx="8472300" cy="507900"/>
          </a:xfrm>
        </p:grpSpPr>
        <p:sp>
          <p:nvSpPr>
            <p:cNvPr id="619" name="Google Shape;619;p35"/>
            <p:cNvSpPr/>
            <p:nvPr/>
          </p:nvSpPr>
          <p:spPr>
            <a:xfrm>
              <a:off x="354125" y="327550"/>
              <a:ext cx="8472300" cy="398400"/>
            </a:xfrm>
            <a:prstGeom prst="rect">
              <a:avLst/>
            </a:prstGeom>
            <a:solidFill>
              <a:srgbClr val="F4CCCC"/>
            </a:solidFill>
            <a:ln w="9525" cap="flat" cmpd="sng">
              <a:solidFill>
                <a:srgbClr val="F8E1E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5"/>
            <p:cNvSpPr/>
            <p:nvPr/>
          </p:nvSpPr>
          <p:spPr>
            <a:xfrm>
              <a:off x="8596100" y="460300"/>
              <a:ext cx="141600" cy="132900"/>
            </a:xfrm>
            <a:prstGeom prst="ellipse">
              <a:avLst/>
            </a:prstGeom>
            <a:solidFill>
              <a:srgbClr val="D6D4E4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5"/>
            <p:cNvSpPr/>
            <p:nvPr/>
          </p:nvSpPr>
          <p:spPr>
            <a:xfrm>
              <a:off x="8403225" y="460300"/>
              <a:ext cx="141600" cy="132900"/>
            </a:xfrm>
            <a:prstGeom prst="ellipse">
              <a:avLst/>
            </a:prstGeom>
            <a:solidFill>
              <a:srgbClr val="CFE2F3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5"/>
            <p:cNvSpPr/>
            <p:nvPr/>
          </p:nvSpPr>
          <p:spPr>
            <a:xfrm>
              <a:off x="8210350" y="460300"/>
              <a:ext cx="141600" cy="132900"/>
            </a:xfrm>
            <a:prstGeom prst="ellipse">
              <a:avLst/>
            </a:prstGeom>
            <a:solidFill>
              <a:srgbClr val="FFF2CC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5"/>
            <p:cNvSpPr txBox="1"/>
            <p:nvPr/>
          </p:nvSpPr>
          <p:spPr>
            <a:xfrm>
              <a:off x="354125" y="272800"/>
              <a:ext cx="42891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2100" i="1">
                  <a:solidFill>
                    <a:srgbClr val="E06666"/>
                  </a:solidFill>
                  <a:latin typeface="Verdana"/>
                  <a:ea typeface="Verdana"/>
                  <a:cs typeface="Verdana"/>
                  <a:sym typeface="Verdana"/>
                </a:rPr>
                <a:t>C</a:t>
              </a:r>
              <a:r>
                <a:rPr lang="ko" sz="2100" i="1">
                  <a:solidFill>
                    <a:srgbClr val="434343"/>
                  </a:solidFill>
                  <a:latin typeface="Verdana"/>
                  <a:ea typeface="Verdana"/>
                  <a:cs typeface="Verdana"/>
                  <a:sym typeface="Verdana"/>
                </a:rPr>
                <a:t>HAPTER 4</a:t>
              </a:r>
              <a:endParaRPr sz="2100" i="1">
                <a:solidFill>
                  <a:srgbClr val="434343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graphicFrame>
        <p:nvGraphicFramePr>
          <p:cNvPr id="624" name="Google Shape;624;p35"/>
          <p:cNvGraphicFramePr/>
          <p:nvPr/>
        </p:nvGraphicFramePr>
        <p:xfrm>
          <a:off x="536150" y="679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{E314CC6E-724D-4076-963C-5DC3DFE41CC2}</a:tableStyleId>
              </a:tblPr>
              <a:tblGrid>
                <a:gridCol w="1326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869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700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87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 b="1">
                          <a:solidFill>
                            <a:schemeClr val="lt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Package</a:t>
                      </a:r>
                      <a:endParaRPr sz="700" b="1">
                        <a:solidFill>
                          <a:schemeClr val="lt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 b="1">
                          <a:solidFill>
                            <a:schemeClr val="lt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Class</a:t>
                      </a:r>
                      <a:endParaRPr sz="700" b="1">
                        <a:solidFill>
                          <a:schemeClr val="lt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 b="1">
                          <a:solidFill>
                            <a:schemeClr val="lt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설명</a:t>
                      </a:r>
                      <a:endParaRPr sz="700" b="1">
                        <a:solidFill>
                          <a:schemeClr val="lt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43434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7850">
                <a:tc rowSpan="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dao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CsDAO.java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고객센터 테이블 DAO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MemberDAO.java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회원 테이블 DAO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ProductDAO.java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상품 테이블 DAO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87850">
                <a:tc row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db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DBHelper.java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DB Connection Pool 연결 API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Sql.java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SQL 쿼리문 모음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87850">
                <a:tc row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filter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AdminCheckFilter.java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비로그인시 admin 페이지 출입 불가 필터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MemberCheckFilter.java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로그인시 member 페이지 출입 불가 필터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87850">
                <a:tc rowSpan="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service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MemberService.java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회원 관련 Service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ProductService.java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상품 관련 Service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CsService.java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CS 관련 Service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87850">
                <a:tc row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utils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JSFunction.java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메시지를 표시하고 입력한 링크로 이동하는 API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Paging.java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페이징 처리 API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625" name="Google Shape;625;p35"/>
          <p:cNvSpPr txBox="1"/>
          <p:nvPr/>
        </p:nvSpPr>
        <p:spPr>
          <a:xfrm>
            <a:off x="7061950" y="1055250"/>
            <a:ext cx="17322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Ubuntu"/>
                <a:ea typeface="Ubuntu"/>
                <a:cs typeface="Ubuntu"/>
                <a:sym typeface="Ubuntu"/>
              </a:rPr>
              <a:t>dao, db, filter,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Ubuntu"/>
                <a:ea typeface="Ubuntu"/>
                <a:cs typeface="Ubuntu"/>
                <a:sym typeface="Ubuntu"/>
              </a:rPr>
              <a:t>service, utils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Ubuntu"/>
                <a:ea typeface="Ubuntu"/>
                <a:cs typeface="Ubuntu"/>
                <a:sym typeface="Ubuntu"/>
              </a:rPr>
              <a:t>상위 package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Ubuntu"/>
                <a:ea typeface="Ubuntu"/>
                <a:cs typeface="Ubuntu"/>
                <a:sym typeface="Ubuntu"/>
              </a:rPr>
              <a:t>: kr.co.Kmarket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grpSp>
        <p:nvGrpSpPr>
          <p:cNvPr id="626" name="Google Shape;626;p35"/>
          <p:cNvGrpSpPr/>
          <p:nvPr/>
        </p:nvGrpSpPr>
        <p:grpSpPr>
          <a:xfrm>
            <a:off x="7114606" y="483050"/>
            <a:ext cx="2061057" cy="481200"/>
            <a:chOff x="1836575" y="2145850"/>
            <a:chExt cx="1749475" cy="481200"/>
          </a:xfrm>
        </p:grpSpPr>
        <p:sp>
          <p:nvSpPr>
            <p:cNvPr id="627" name="Google Shape;627;p35"/>
            <p:cNvSpPr/>
            <p:nvPr/>
          </p:nvSpPr>
          <p:spPr>
            <a:xfrm rot="10800000">
              <a:off x="1847825" y="2145850"/>
              <a:ext cx="239700" cy="262200"/>
            </a:xfrm>
            <a:prstGeom prst="rtTriangle">
              <a:avLst/>
            </a:prstGeom>
            <a:solidFill>
              <a:srgbClr val="D9E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5"/>
            <p:cNvSpPr/>
            <p:nvPr/>
          </p:nvSpPr>
          <p:spPr>
            <a:xfrm rot="-5400000">
              <a:off x="1847825" y="2376025"/>
              <a:ext cx="239700" cy="262200"/>
            </a:xfrm>
            <a:prstGeom prst="rtTriangle">
              <a:avLst/>
            </a:prstGeom>
            <a:solidFill>
              <a:srgbClr val="D9E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5"/>
            <p:cNvSpPr/>
            <p:nvPr/>
          </p:nvSpPr>
          <p:spPr>
            <a:xfrm>
              <a:off x="2087850" y="2145850"/>
              <a:ext cx="1498200" cy="481200"/>
            </a:xfrm>
            <a:prstGeom prst="rect">
              <a:avLst/>
            </a:prstGeom>
            <a:solidFill>
              <a:srgbClr val="D9E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0" name="Google Shape;630;p35"/>
          <p:cNvSpPr txBox="1"/>
          <p:nvPr/>
        </p:nvSpPr>
        <p:spPr>
          <a:xfrm>
            <a:off x="6790750" y="462050"/>
            <a:ext cx="22746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 b="1">
                <a:solidFill>
                  <a:srgbClr val="434343"/>
                </a:solidFill>
                <a:latin typeface="Gowun Dodum"/>
                <a:ea typeface="Gowun Dodum"/>
                <a:cs typeface="Gowun Dodum"/>
                <a:sym typeface="Gowun Dodum"/>
              </a:rPr>
              <a:t>클래스 목록</a:t>
            </a:r>
            <a:endParaRPr sz="1500" b="1">
              <a:solidFill>
                <a:srgbClr val="434343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FFD"/>
        </a:solidFill>
        <a:effectLst/>
      </p:bgPr>
    </p:bg>
    <p:spTree>
      <p:nvGrpSpPr>
        <p:cNvPr id="1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p36"/>
          <p:cNvSpPr/>
          <p:nvPr/>
        </p:nvSpPr>
        <p:spPr>
          <a:xfrm>
            <a:off x="354125" y="66375"/>
            <a:ext cx="8472300" cy="50772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algn="bl" rotWithShape="0">
              <a:srgbClr val="B7B7B7">
                <a:alpha val="8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6" name="Google Shape;636;p36"/>
          <p:cNvGrpSpPr/>
          <p:nvPr/>
        </p:nvGrpSpPr>
        <p:grpSpPr>
          <a:xfrm>
            <a:off x="354125" y="0"/>
            <a:ext cx="8472300" cy="507900"/>
            <a:chOff x="354125" y="272800"/>
            <a:chExt cx="8472300" cy="507900"/>
          </a:xfrm>
        </p:grpSpPr>
        <p:sp>
          <p:nvSpPr>
            <p:cNvPr id="637" name="Google Shape;637;p36"/>
            <p:cNvSpPr/>
            <p:nvPr/>
          </p:nvSpPr>
          <p:spPr>
            <a:xfrm>
              <a:off x="354125" y="327550"/>
              <a:ext cx="8472300" cy="398400"/>
            </a:xfrm>
            <a:prstGeom prst="rect">
              <a:avLst/>
            </a:prstGeom>
            <a:solidFill>
              <a:srgbClr val="F4CCCC"/>
            </a:solidFill>
            <a:ln w="9525" cap="flat" cmpd="sng">
              <a:solidFill>
                <a:srgbClr val="F8E1E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6"/>
            <p:cNvSpPr/>
            <p:nvPr/>
          </p:nvSpPr>
          <p:spPr>
            <a:xfrm>
              <a:off x="8596100" y="460300"/>
              <a:ext cx="141600" cy="132900"/>
            </a:xfrm>
            <a:prstGeom prst="ellipse">
              <a:avLst/>
            </a:prstGeom>
            <a:solidFill>
              <a:srgbClr val="D6D4E4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6"/>
            <p:cNvSpPr/>
            <p:nvPr/>
          </p:nvSpPr>
          <p:spPr>
            <a:xfrm>
              <a:off x="8403225" y="460300"/>
              <a:ext cx="141600" cy="132900"/>
            </a:xfrm>
            <a:prstGeom prst="ellipse">
              <a:avLst/>
            </a:prstGeom>
            <a:solidFill>
              <a:srgbClr val="CFE2F3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6"/>
            <p:cNvSpPr/>
            <p:nvPr/>
          </p:nvSpPr>
          <p:spPr>
            <a:xfrm>
              <a:off x="8210350" y="460300"/>
              <a:ext cx="141600" cy="132900"/>
            </a:xfrm>
            <a:prstGeom prst="ellipse">
              <a:avLst/>
            </a:prstGeom>
            <a:solidFill>
              <a:srgbClr val="FFF2CC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6"/>
            <p:cNvSpPr txBox="1"/>
            <p:nvPr/>
          </p:nvSpPr>
          <p:spPr>
            <a:xfrm>
              <a:off x="354125" y="272800"/>
              <a:ext cx="42891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2100" i="1">
                  <a:solidFill>
                    <a:srgbClr val="E06666"/>
                  </a:solidFill>
                  <a:latin typeface="Verdana"/>
                  <a:ea typeface="Verdana"/>
                  <a:cs typeface="Verdana"/>
                  <a:sym typeface="Verdana"/>
                </a:rPr>
                <a:t>C</a:t>
              </a:r>
              <a:r>
                <a:rPr lang="ko" sz="2100" i="1">
                  <a:solidFill>
                    <a:srgbClr val="434343"/>
                  </a:solidFill>
                  <a:latin typeface="Verdana"/>
                  <a:ea typeface="Verdana"/>
                  <a:cs typeface="Verdana"/>
                  <a:sym typeface="Verdana"/>
                </a:rPr>
                <a:t>HAPTER 4</a:t>
              </a:r>
              <a:endParaRPr sz="2100" i="1">
                <a:solidFill>
                  <a:srgbClr val="434343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graphicFrame>
        <p:nvGraphicFramePr>
          <p:cNvPr id="642" name="Google Shape;642;p36"/>
          <p:cNvGraphicFramePr/>
          <p:nvPr>
            <p:extLst>
              <p:ext uri="{D42A27DB-BD31-4B8C-83A1-F6EECF244321}">
                <p14:modId xmlns:p14="http://schemas.microsoft.com/office/powerpoint/2010/main" val="3329659224"/>
              </p:ext>
            </p:extLst>
          </p:nvPr>
        </p:nvGraphicFramePr>
        <p:xfrm>
          <a:off x="540366" y="462050"/>
          <a:ext cx="5683450" cy="4632480"/>
        </p:xfrm>
        <a:graphic>
          <a:graphicData uri="http://schemas.openxmlformats.org/drawingml/2006/table">
            <a:tbl>
              <a:tblPr>
                <a:noFill/>
                <a:tableStyleId>{E314CC6E-724D-4076-963C-5DC3DFE41CC2}</a:tableStyleId>
              </a:tblPr>
              <a:tblGrid>
                <a:gridCol w="1326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869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700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87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 b="1">
                          <a:solidFill>
                            <a:schemeClr val="lt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Package</a:t>
                      </a:r>
                      <a:endParaRPr sz="700" b="1">
                        <a:solidFill>
                          <a:schemeClr val="lt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 b="1" dirty="0">
                          <a:solidFill>
                            <a:schemeClr val="lt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Class</a:t>
                      </a:r>
                      <a:endParaRPr sz="700" b="1" dirty="0">
                        <a:solidFill>
                          <a:schemeClr val="lt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 b="1" dirty="0">
                          <a:solidFill>
                            <a:schemeClr val="lt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설명</a:t>
                      </a:r>
                      <a:endParaRPr sz="700" b="1" dirty="0">
                        <a:solidFill>
                          <a:schemeClr val="lt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43434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7850">
                <a:tc rowSpan="9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vo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ProductVO.java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상품 VO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TermsVO.java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약관 VO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UidVO.java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아이디 VO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MemberVO.java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회원 VO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CartVO.java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장바구니 VO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CsVO.java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고객센터 VO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OrderItemVO.java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주문 아이템 VO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OrderVO.java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주문 VO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ReviewVO.java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 dirty="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리뷰 VO</a:t>
                      </a:r>
                      <a:endParaRPr sz="700" dirty="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87850">
                <a:tc rowSpan="6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700" dirty="0" smtClean="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700" dirty="0" smtClean="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700" dirty="0" smtClean="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700" dirty="0" smtClean="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700" dirty="0" smtClean="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700" dirty="0" smtClean="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dirty="0" smtClean="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controller.admin</a:t>
                      </a:r>
                      <a:endParaRPr sz="700" dirty="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dirty="0" smtClean="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_CsDeleteController.java</a:t>
                      </a:r>
                      <a:endParaRPr sz="700" dirty="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700" dirty="0" smtClean="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관리자 고객센터 삭제 컨트롤러</a:t>
                      </a:r>
                      <a:endParaRPr sz="700" dirty="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7819698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 dirty="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dirty="0" smtClean="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_CsListController.java</a:t>
                      </a:r>
                      <a:endParaRPr sz="700" dirty="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700" dirty="0" smtClean="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관리자 고객센터 목록 컨트롤러</a:t>
                      </a:r>
                      <a:endParaRPr sz="700" dirty="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9086619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 dirty="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dirty="0" smtClean="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_CsModifyController.java</a:t>
                      </a:r>
                      <a:endParaRPr sz="700" dirty="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700" dirty="0" smtClean="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관리자 고객센터 수정 컨트롤러</a:t>
                      </a:r>
                      <a:endParaRPr sz="700" dirty="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0305561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 dirty="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dirty="0" smtClean="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_CsReplyController.java</a:t>
                      </a:r>
                      <a:endParaRPr sz="700" dirty="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700" dirty="0" smtClean="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관리자 고객센터 답변 컨트롤러</a:t>
                      </a:r>
                      <a:endParaRPr sz="700" dirty="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2008544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 dirty="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dirty="0" smtClean="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_CsViewController.java</a:t>
                      </a:r>
                      <a:endParaRPr sz="700" dirty="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700" dirty="0" smtClean="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관리자 고객센터 보기 컨트롤러</a:t>
                      </a:r>
                      <a:endParaRPr sz="700" dirty="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9172683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 dirty="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700" dirty="0" smtClean="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_CsWriteController.java</a:t>
                      </a:r>
                      <a:endParaRPr sz="700" dirty="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700" dirty="0" smtClean="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관리자 </a:t>
                      </a:r>
                      <a:r>
                        <a:rPr lang="ko-KR" altLang="en-US" sz="700" smtClean="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고객센터 쓰기 컨트롤러</a:t>
                      </a:r>
                      <a:endParaRPr sz="700" dirty="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8008097"/>
                  </a:ext>
                </a:extLst>
              </a:tr>
            </a:tbl>
          </a:graphicData>
        </a:graphic>
      </p:graphicFrame>
      <p:sp>
        <p:nvSpPr>
          <p:cNvPr id="643" name="Google Shape;643;p36"/>
          <p:cNvSpPr txBox="1"/>
          <p:nvPr/>
        </p:nvSpPr>
        <p:spPr>
          <a:xfrm>
            <a:off x="7061950" y="1055250"/>
            <a:ext cx="17322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Ubuntu"/>
                <a:ea typeface="Ubuntu"/>
                <a:cs typeface="Ubuntu"/>
                <a:sym typeface="Ubuntu"/>
              </a:rPr>
              <a:t>vo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Ubuntu"/>
                <a:ea typeface="Ubuntu"/>
                <a:cs typeface="Ubuntu"/>
                <a:sym typeface="Ubuntu"/>
              </a:rPr>
              <a:t>상위 package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Ubuntu"/>
                <a:ea typeface="Ubuntu"/>
                <a:cs typeface="Ubuntu"/>
                <a:sym typeface="Ubuntu"/>
              </a:rPr>
              <a:t>: kr.co.Kmarket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grpSp>
        <p:nvGrpSpPr>
          <p:cNvPr id="644" name="Google Shape;644;p36"/>
          <p:cNvGrpSpPr/>
          <p:nvPr/>
        </p:nvGrpSpPr>
        <p:grpSpPr>
          <a:xfrm>
            <a:off x="7114606" y="483050"/>
            <a:ext cx="2061057" cy="481200"/>
            <a:chOff x="1836575" y="2145850"/>
            <a:chExt cx="1749475" cy="481200"/>
          </a:xfrm>
        </p:grpSpPr>
        <p:sp>
          <p:nvSpPr>
            <p:cNvPr id="645" name="Google Shape;645;p36"/>
            <p:cNvSpPr/>
            <p:nvPr/>
          </p:nvSpPr>
          <p:spPr>
            <a:xfrm rot="10800000">
              <a:off x="1847825" y="2145850"/>
              <a:ext cx="239700" cy="262200"/>
            </a:xfrm>
            <a:prstGeom prst="rtTriangle">
              <a:avLst/>
            </a:prstGeom>
            <a:solidFill>
              <a:srgbClr val="D9E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6"/>
            <p:cNvSpPr/>
            <p:nvPr/>
          </p:nvSpPr>
          <p:spPr>
            <a:xfrm rot="-5400000">
              <a:off x="1847825" y="2376025"/>
              <a:ext cx="239700" cy="262200"/>
            </a:xfrm>
            <a:prstGeom prst="rtTriangle">
              <a:avLst/>
            </a:prstGeom>
            <a:solidFill>
              <a:srgbClr val="D9E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6"/>
            <p:cNvSpPr/>
            <p:nvPr/>
          </p:nvSpPr>
          <p:spPr>
            <a:xfrm>
              <a:off x="2087850" y="2145850"/>
              <a:ext cx="1498200" cy="481200"/>
            </a:xfrm>
            <a:prstGeom prst="rect">
              <a:avLst/>
            </a:prstGeom>
            <a:solidFill>
              <a:srgbClr val="D9E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8" name="Google Shape;648;p36"/>
          <p:cNvSpPr txBox="1"/>
          <p:nvPr/>
        </p:nvSpPr>
        <p:spPr>
          <a:xfrm>
            <a:off x="6790750" y="462050"/>
            <a:ext cx="22746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 b="1">
                <a:solidFill>
                  <a:srgbClr val="434343"/>
                </a:solidFill>
                <a:latin typeface="Gowun Dodum"/>
                <a:ea typeface="Gowun Dodum"/>
                <a:cs typeface="Gowun Dodum"/>
                <a:sym typeface="Gowun Dodum"/>
              </a:rPr>
              <a:t>클래스 목록</a:t>
            </a:r>
            <a:endParaRPr sz="1500" b="1">
              <a:solidFill>
                <a:srgbClr val="434343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FFD"/>
        </a:solidFill>
        <a:effectLst/>
      </p:bgPr>
    </p:bg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37"/>
          <p:cNvSpPr/>
          <p:nvPr/>
        </p:nvSpPr>
        <p:spPr>
          <a:xfrm>
            <a:off x="354125" y="66375"/>
            <a:ext cx="8472300" cy="50772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algn="bl" rotWithShape="0">
              <a:srgbClr val="B7B7B7">
                <a:alpha val="8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4" name="Google Shape;654;p37"/>
          <p:cNvGrpSpPr/>
          <p:nvPr/>
        </p:nvGrpSpPr>
        <p:grpSpPr>
          <a:xfrm>
            <a:off x="354125" y="0"/>
            <a:ext cx="8472300" cy="507900"/>
            <a:chOff x="354125" y="272800"/>
            <a:chExt cx="8472300" cy="507900"/>
          </a:xfrm>
        </p:grpSpPr>
        <p:sp>
          <p:nvSpPr>
            <p:cNvPr id="655" name="Google Shape;655;p37"/>
            <p:cNvSpPr/>
            <p:nvPr/>
          </p:nvSpPr>
          <p:spPr>
            <a:xfrm>
              <a:off x="354125" y="327550"/>
              <a:ext cx="8472300" cy="398400"/>
            </a:xfrm>
            <a:prstGeom prst="rect">
              <a:avLst/>
            </a:prstGeom>
            <a:solidFill>
              <a:srgbClr val="F4CCCC"/>
            </a:solidFill>
            <a:ln w="9525" cap="flat" cmpd="sng">
              <a:solidFill>
                <a:srgbClr val="F8E1E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7"/>
            <p:cNvSpPr/>
            <p:nvPr/>
          </p:nvSpPr>
          <p:spPr>
            <a:xfrm>
              <a:off x="8596100" y="460300"/>
              <a:ext cx="141600" cy="132900"/>
            </a:xfrm>
            <a:prstGeom prst="ellipse">
              <a:avLst/>
            </a:prstGeom>
            <a:solidFill>
              <a:srgbClr val="D6D4E4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7"/>
            <p:cNvSpPr/>
            <p:nvPr/>
          </p:nvSpPr>
          <p:spPr>
            <a:xfrm>
              <a:off x="8403225" y="460300"/>
              <a:ext cx="141600" cy="132900"/>
            </a:xfrm>
            <a:prstGeom prst="ellipse">
              <a:avLst/>
            </a:prstGeom>
            <a:solidFill>
              <a:srgbClr val="CFE2F3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7"/>
            <p:cNvSpPr/>
            <p:nvPr/>
          </p:nvSpPr>
          <p:spPr>
            <a:xfrm>
              <a:off x="8210350" y="460300"/>
              <a:ext cx="141600" cy="132900"/>
            </a:xfrm>
            <a:prstGeom prst="ellipse">
              <a:avLst/>
            </a:prstGeom>
            <a:solidFill>
              <a:srgbClr val="FFF2CC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7"/>
            <p:cNvSpPr txBox="1"/>
            <p:nvPr/>
          </p:nvSpPr>
          <p:spPr>
            <a:xfrm>
              <a:off x="354125" y="272800"/>
              <a:ext cx="42891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2100" i="1">
                  <a:solidFill>
                    <a:srgbClr val="E06666"/>
                  </a:solidFill>
                  <a:latin typeface="Verdana"/>
                  <a:ea typeface="Verdana"/>
                  <a:cs typeface="Verdana"/>
                  <a:sym typeface="Verdana"/>
                </a:rPr>
                <a:t>C</a:t>
              </a:r>
              <a:r>
                <a:rPr lang="ko" sz="2100" i="1">
                  <a:solidFill>
                    <a:srgbClr val="434343"/>
                  </a:solidFill>
                  <a:latin typeface="Verdana"/>
                  <a:ea typeface="Verdana"/>
                  <a:cs typeface="Verdana"/>
                  <a:sym typeface="Verdana"/>
                </a:rPr>
                <a:t>HAPTER 4</a:t>
              </a:r>
              <a:endParaRPr sz="2100" i="1">
                <a:solidFill>
                  <a:srgbClr val="434343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sp>
        <p:nvSpPr>
          <p:cNvPr id="660" name="Google Shape;660;p37"/>
          <p:cNvSpPr txBox="1"/>
          <p:nvPr/>
        </p:nvSpPr>
        <p:spPr>
          <a:xfrm>
            <a:off x="7061950" y="1055250"/>
            <a:ext cx="17322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Ubuntu"/>
                <a:ea typeface="Ubuntu"/>
                <a:cs typeface="Ubuntu"/>
                <a:sym typeface="Ubuntu"/>
              </a:rPr>
              <a:t>index, admin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Ubuntu"/>
                <a:ea typeface="Ubuntu"/>
                <a:cs typeface="Ubuntu"/>
                <a:sym typeface="Ubuntu"/>
              </a:rPr>
              <a:t>상위 package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Ubuntu"/>
                <a:ea typeface="Ubuntu"/>
                <a:cs typeface="Ubuntu"/>
                <a:sym typeface="Ubuntu"/>
              </a:rPr>
              <a:t>: kr.co.Kmarket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grpSp>
        <p:nvGrpSpPr>
          <p:cNvPr id="661" name="Google Shape;661;p37"/>
          <p:cNvGrpSpPr/>
          <p:nvPr/>
        </p:nvGrpSpPr>
        <p:grpSpPr>
          <a:xfrm>
            <a:off x="7114606" y="483050"/>
            <a:ext cx="2061057" cy="481200"/>
            <a:chOff x="1836575" y="2145850"/>
            <a:chExt cx="1749475" cy="481200"/>
          </a:xfrm>
        </p:grpSpPr>
        <p:sp>
          <p:nvSpPr>
            <p:cNvPr id="662" name="Google Shape;662;p37"/>
            <p:cNvSpPr/>
            <p:nvPr/>
          </p:nvSpPr>
          <p:spPr>
            <a:xfrm rot="10800000">
              <a:off x="1847825" y="2145850"/>
              <a:ext cx="239700" cy="262200"/>
            </a:xfrm>
            <a:prstGeom prst="rtTriangle">
              <a:avLst/>
            </a:pr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7"/>
            <p:cNvSpPr/>
            <p:nvPr/>
          </p:nvSpPr>
          <p:spPr>
            <a:xfrm rot="-5400000">
              <a:off x="1847825" y="2376025"/>
              <a:ext cx="239700" cy="262200"/>
            </a:xfrm>
            <a:prstGeom prst="rtTriangle">
              <a:avLst/>
            </a:pr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7"/>
            <p:cNvSpPr/>
            <p:nvPr/>
          </p:nvSpPr>
          <p:spPr>
            <a:xfrm>
              <a:off x="2087850" y="2145850"/>
              <a:ext cx="1498200" cy="481200"/>
            </a:xfrm>
            <a:prstGeom prst="rect">
              <a:avLst/>
            </a:pr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5" name="Google Shape;665;p37"/>
          <p:cNvSpPr txBox="1"/>
          <p:nvPr/>
        </p:nvSpPr>
        <p:spPr>
          <a:xfrm>
            <a:off x="6790750" y="462050"/>
            <a:ext cx="22746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 b="1">
                <a:solidFill>
                  <a:srgbClr val="434343"/>
                </a:solidFill>
                <a:latin typeface="Gowun Dodum"/>
                <a:ea typeface="Gowun Dodum"/>
                <a:cs typeface="Gowun Dodum"/>
                <a:sym typeface="Gowun Dodum"/>
              </a:rPr>
              <a:t>View 목록</a:t>
            </a:r>
            <a:endParaRPr sz="1500" b="1">
              <a:solidFill>
                <a:srgbClr val="434343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graphicFrame>
        <p:nvGraphicFramePr>
          <p:cNvPr id="666" name="Google Shape;666;p37"/>
          <p:cNvGraphicFramePr/>
          <p:nvPr/>
        </p:nvGraphicFramePr>
        <p:xfrm>
          <a:off x="516250" y="507900"/>
          <a:ext cx="4837350" cy="3474360"/>
        </p:xfrm>
        <a:graphic>
          <a:graphicData uri="http://schemas.openxmlformats.org/drawingml/2006/table">
            <a:tbl>
              <a:tblPr>
                <a:noFill/>
                <a:tableStyleId>{E314CC6E-724D-4076-963C-5DC3DFE41CC2}</a:tableStyleId>
              </a:tblPr>
              <a:tblGrid>
                <a:gridCol w="68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6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9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247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54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7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 b="1">
                          <a:solidFill>
                            <a:schemeClr val="lt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root</a:t>
                      </a:r>
                      <a:endParaRPr sz="700" b="1">
                        <a:solidFill>
                          <a:schemeClr val="lt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 b="1">
                          <a:solidFill>
                            <a:schemeClr val="lt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1depth</a:t>
                      </a:r>
                      <a:endParaRPr sz="700" b="1">
                        <a:solidFill>
                          <a:schemeClr val="lt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 b="1">
                          <a:solidFill>
                            <a:schemeClr val="lt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2depth</a:t>
                      </a:r>
                      <a:endParaRPr sz="700" b="1">
                        <a:solidFill>
                          <a:schemeClr val="lt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 b="1">
                          <a:solidFill>
                            <a:schemeClr val="lt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3depth</a:t>
                      </a:r>
                      <a:endParaRPr sz="700" b="1">
                        <a:solidFill>
                          <a:schemeClr val="lt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 b="1">
                          <a:solidFill>
                            <a:schemeClr val="lt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설명</a:t>
                      </a:r>
                      <a:endParaRPr sz="700" b="1">
                        <a:solidFill>
                          <a:schemeClr val="lt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43434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7850">
                <a:tc rowSpan="11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webapp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index.jsp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쇼핑몰 메인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rowSpan="10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admin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index.jsp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관리자 메인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product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list.jsp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관리자 상품 목록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register.jsp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관리자 상품 등록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rowSpan="7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cs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_faq.jsp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관리자 고객센터 자주 묻는 질문 목록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_notice.jsp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관리자 고객센터 공지사항 목록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_qna.jsp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관리자 고객센터 문의하기 목록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list.jsp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관리자 고객센터 목록 통합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modify.jsp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관리자 고객센터 글 수정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view.jsp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관리자 고객센터 글 보기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write.jsp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관리자 고객센터 글 쓰기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FFD"/>
        </a:solidFill>
        <a:effectLst/>
      </p:bgPr>
    </p:bg>
    <p:spTree>
      <p:nvGrpSpPr>
        <p:cNvPr id="1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p38"/>
          <p:cNvSpPr/>
          <p:nvPr/>
        </p:nvSpPr>
        <p:spPr>
          <a:xfrm>
            <a:off x="354125" y="66375"/>
            <a:ext cx="8472300" cy="50772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algn="bl" rotWithShape="0">
              <a:srgbClr val="B7B7B7">
                <a:alpha val="8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2" name="Google Shape;672;p38"/>
          <p:cNvGrpSpPr/>
          <p:nvPr/>
        </p:nvGrpSpPr>
        <p:grpSpPr>
          <a:xfrm>
            <a:off x="354125" y="0"/>
            <a:ext cx="8472300" cy="507900"/>
            <a:chOff x="354125" y="272800"/>
            <a:chExt cx="8472300" cy="507900"/>
          </a:xfrm>
        </p:grpSpPr>
        <p:sp>
          <p:nvSpPr>
            <p:cNvPr id="673" name="Google Shape;673;p38"/>
            <p:cNvSpPr/>
            <p:nvPr/>
          </p:nvSpPr>
          <p:spPr>
            <a:xfrm>
              <a:off x="354125" y="327550"/>
              <a:ext cx="8472300" cy="398400"/>
            </a:xfrm>
            <a:prstGeom prst="rect">
              <a:avLst/>
            </a:prstGeom>
            <a:solidFill>
              <a:srgbClr val="F4CCCC"/>
            </a:solidFill>
            <a:ln w="9525" cap="flat" cmpd="sng">
              <a:solidFill>
                <a:srgbClr val="F8E1E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8"/>
            <p:cNvSpPr/>
            <p:nvPr/>
          </p:nvSpPr>
          <p:spPr>
            <a:xfrm>
              <a:off x="8596100" y="460300"/>
              <a:ext cx="141600" cy="132900"/>
            </a:xfrm>
            <a:prstGeom prst="ellipse">
              <a:avLst/>
            </a:prstGeom>
            <a:solidFill>
              <a:srgbClr val="D6D4E4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8"/>
            <p:cNvSpPr/>
            <p:nvPr/>
          </p:nvSpPr>
          <p:spPr>
            <a:xfrm>
              <a:off x="8403225" y="460300"/>
              <a:ext cx="141600" cy="132900"/>
            </a:xfrm>
            <a:prstGeom prst="ellipse">
              <a:avLst/>
            </a:prstGeom>
            <a:solidFill>
              <a:srgbClr val="CFE2F3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8"/>
            <p:cNvSpPr/>
            <p:nvPr/>
          </p:nvSpPr>
          <p:spPr>
            <a:xfrm>
              <a:off x="8210350" y="460300"/>
              <a:ext cx="141600" cy="132900"/>
            </a:xfrm>
            <a:prstGeom prst="ellipse">
              <a:avLst/>
            </a:prstGeom>
            <a:solidFill>
              <a:srgbClr val="FFF2CC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8"/>
            <p:cNvSpPr txBox="1"/>
            <p:nvPr/>
          </p:nvSpPr>
          <p:spPr>
            <a:xfrm>
              <a:off x="354125" y="272800"/>
              <a:ext cx="42891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2100" i="1">
                  <a:solidFill>
                    <a:srgbClr val="E06666"/>
                  </a:solidFill>
                  <a:latin typeface="Verdana"/>
                  <a:ea typeface="Verdana"/>
                  <a:cs typeface="Verdana"/>
                  <a:sym typeface="Verdana"/>
                </a:rPr>
                <a:t>C</a:t>
              </a:r>
              <a:r>
                <a:rPr lang="ko" sz="2100" i="1">
                  <a:solidFill>
                    <a:srgbClr val="434343"/>
                  </a:solidFill>
                  <a:latin typeface="Verdana"/>
                  <a:ea typeface="Verdana"/>
                  <a:cs typeface="Verdana"/>
                  <a:sym typeface="Verdana"/>
                </a:rPr>
                <a:t>HAPTER 4</a:t>
              </a:r>
              <a:endParaRPr sz="2100" i="1">
                <a:solidFill>
                  <a:srgbClr val="434343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sp>
        <p:nvSpPr>
          <p:cNvPr id="678" name="Google Shape;678;p38"/>
          <p:cNvSpPr txBox="1"/>
          <p:nvPr/>
        </p:nvSpPr>
        <p:spPr>
          <a:xfrm>
            <a:off x="7061950" y="1055250"/>
            <a:ext cx="17322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Ubuntu"/>
                <a:ea typeface="Ubuntu"/>
                <a:cs typeface="Ubuntu"/>
                <a:sym typeface="Ubuntu"/>
              </a:rPr>
              <a:t>cs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Ubuntu"/>
                <a:ea typeface="Ubuntu"/>
                <a:cs typeface="Ubuntu"/>
                <a:sym typeface="Ubuntu"/>
              </a:rPr>
              <a:t>상위 package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Ubuntu"/>
                <a:ea typeface="Ubuntu"/>
                <a:cs typeface="Ubuntu"/>
                <a:sym typeface="Ubuntu"/>
              </a:rPr>
              <a:t>: kr.co.Kmarket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grpSp>
        <p:nvGrpSpPr>
          <p:cNvPr id="679" name="Google Shape;679;p38"/>
          <p:cNvGrpSpPr/>
          <p:nvPr/>
        </p:nvGrpSpPr>
        <p:grpSpPr>
          <a:xfrm>
            <a:off x="7114606" y="483050"/>
            <a:ext cx="2061057" cy="481200"/>
            <a:chOff x="1836575" y="2145850"/>
            <a:chExt cx="1749475" cy="481200"/>
          </a:xfrm>
        </p:grpSpPr>
        <p:sp>
          <p:nvSpPr>
            <p:cNvPr id="680" name="Google Shape;680;p38"/>
            <p:cNvSpPr/>
            <p:nvPr/>
          </p:nvSpPr>
          <p:spPr>
            <a:xfrm rot="10800000">
              <a:off x="1847825" y="2145850"/>
              <a:ext cx="239700" cy="262200"/>
            </a:xfrm>
            <a:prstGeom prst="rtTriangle">
              <a:avLst/>
            </a:pr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8"/>
            <p:cNvSpPr/>
            <p:nvPr/>
          </p:nvSpPr>
          <p:spPr>
            <a:xfrm rot="-5400000">
              <a:off x="1847825" y="2376025"/>
              <a:ext cx="239700" cy="262200"/>
            </a:xfrm>
            <a:prstGeom prst="rtTriangle">
              <a:avLst/>
            </a:pr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8"/>
            <p:cNvSpPr/>
            <p:nvPr/>
          </p:nvSpPr>
          <p:spPr>
            <a:xfrm>
              <a:off x="2087850" y="2145850"/>
              <a:ext cx="1498200" cy="481200"/>
            </a:xfrm>
            <a:prstGeom prst="rect">
              <a:avLst/>
            </a:pr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3" name="Google Shape;683;p38"/>
          <p:cNvSpPr txBox="1"/>
          <p:nvPr/>
        </p:nvSpPr>
        <p:spPr>
          <a:xfrm>
            <a:off x="6790750" y="462050"/>
            <a:ext cx="22746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 b="1">
                <a:solidFill>
                  <a:srgbClr val="434343"/>
                </a:solidFill>
                <a:latin typeface="Gowun Dodum"/>
                <a:ea typeface="Gowun Dodum"/>
                <a:cs typeface="Gowun Dodum"/>
                <a:sym typeface="Gowun Dodum"/>
              </a:rPr>
              <a:t>View 목록</a:t>
            </a:r>
            <a:endParaRPr sz="1500" b="1">
              <a:solidFill>
                <a:srgbClr val="434343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graphicFrame>
        <p:nvGraphicFramePr>
          <p:cNvPr id="684" name="Google Shape;684;p38"/>
          <p:cNvGraphicFramePr/>
          <p:nvPr/>
        </p:nvGraphicFramePr>
        <p:xfrm>
          <a:off x="516250" y="507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{E314CC6E-724D-4076-963C-5DC3DFE41CC2}</a:tableStyleId>
              </a:tblPr>
              <a:tblGrid>
                <a:gridCol w="68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6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9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247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54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7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 b="1">
                          <a:solidFill>
                            <a:schemeClr val="lt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root</a:t>
                      </a:r>
                      <a:endParaRPr sz="700" b="1">
                        <a:solidFill>
                          <a:schemeClr val="lt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 b="1">
                          <a:solidFill>
                            <a:schemeClr val="lt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1depth</a:t>
                      </a:r>
                      <a:endParaRPr sz="700" b="1">
                        <a:solidFill>
                          <a:schemeClr val="lt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 b="1">
                          <a:solidFill>
                            <a:schemeClr val="lt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2depth</a:t>
                      </a:r>
                      <a:endParaRPr sz="700" b="1">
                        <a:solidFill>
                          <a:schemeClr val="lt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 b="1">
                          <a:solidFill>
                            <a:schemeClr val="lt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3depth</a:t>
                      </a:r>
                      <a:endParaRPr sz="700" b="1">
                        <a:solidFill>
                          <a:schemeClr val="lt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 b="1">
                          <a:solidFill>
                            <a:schemeClr val="lt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설명</a:t>
                      </a:r>
                      <a:endParaRPr sz="700" b="1">
                        <a:solidFill>
                          <a:schemeClr val="lt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43434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7850">
                <a:tc rowSpan="1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webapp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 rowSpan="13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cs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 rowSpan="6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board</a:t>
                      </a:r>
                      <a:endParaRPr sz="700"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_faq.jsp</a:t>
                      </a:r>
                      <a:endParaRPr sz="700"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자주 묻는 질문 목록 상단 네비게이션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_notice.jsp</a:t>
                      </a:r>
                      <a:endParaRPr sz="700"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공지사항 목록 상단 네비게이션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_qna.jsp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문의하기 목록 상단 네비게이션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list.jsp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고객센터 글 목록 통합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view.jsp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고객센터 글 보기 통합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write.jsp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고객센터 글 쓰기 통합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faq</a:t>
                      </a:r>
                      <a:endParaRPr sz="700"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list.jsp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자주 묻는 질문 목록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view.jsp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자주 묻는 질문 글 보기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notice</a:t>
                      </a:r>
                      <a:endParaRPr sz="700"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list.jsp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공지사항 목록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view.jsp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공지사항 글 보기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qna</a:t>
                      </a:r>
                      <a:endParaRPr sz="700"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list.jsp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문의하기 목록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view.jsp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문의하기 글 보기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index.jsp</a:t>
                      </a:r>
                      <a:endParaRPr sz="700"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고객센터 메인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FFD"/>
        </a:solidFill>
        <a:effectLst/>
      </p:bgPr>
    </p:bg>
    <p:spTree>
      <p:nvGrpSpPr>
        <p:cNvPr id="1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39"/>
          <p:cNvSpPr/>
          <p:nvPr/>
        </p:nvSpPr>
        <p:spPr>
          <a:xfrm>
            <a:off x="354125" y="66375"/>
            <a:ext cx="8472300" cy="50772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algn="bl" rotWithShape="0">
              <a:srgbClr val="B7B7B7">
                <a:alpha val="8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0" name="Google Shape;690;p39"/>
          <p:cNvGrpSpPr/>
          <p:nvPr/>
        </p:nvGrpSpPr>
        <p:grpSpPr>
          <a:xfrm>
            <a:off x="354125" y="0"/>
            <a:ext cx="8472300" cy="507900"/>
            <a:chOff x="354125" y="272800"/>
            <a:chExt cx="8472300" cy="507900"/>
          </a:xfrm>
        </p:grpSpPr>
        <p:sp>
          <p:nvSpPr>
            <p:cNvPr id="691" name="Google Shape;691;p39"/>
            <p:cNvSpPr/>
            <p:nvPr/>
          </p:nvSpPr>
          <p:spPr>
            <a:xfrm>
              <a:off x="354125" y="327550"/>
              <a:ext cx="8472300" cy="398400"/>
            </a:xfrm>
            <a:prstGeom prst="rect">
              <a:avLst/>
            </a:prstGeom>
            <a:solidFill>
              <a:srgbClr val="F4CCCC"/>
            </a:solidFill>
            <a:ln w="9525" cap="flat" cmpd="sng">
              <a:solidFill>
                <a:srgbClr val="F8E1E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9"/>
            <p:cNvSpPr/>
            <p:nvPr/>
          </p:nvSpPr>
          <p:spPr>
            <a:xfrm>
              <a:off x="8596100" y="460300"/>
              <a:ext cx="141600" cy="132900"/>
            </a:xfrm>
            <a:prstGeom prst="ellipse">
              <a:avLst/>
            </a:prstGeom>
            <a:solidFill>
              <a:srgbClr val="D6D4E4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9"/>
            <p:cNvSpPr/>
            <p:nvPr/>
          </p:nvSpPr>
          <p:spPr>
            <a:xfrm>
              <a:off x="8403225" y="460300"/>
              <a:ext cx="141600" cy="132900"/>
            </a:xfrm>
            <a:prstGeom prst="ellipse">
              <a:avLst/>
            </a:prstGeom>
            <a:solidFill>
              <a:srgbClr val="CFE2F3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9"/>
            <p:cNvSpPr/>
            <p:nvPr/>
          </p:nvSpPr>
          <p:spPr>
            <a:xfrm>
              <a:off x="8210350" y="460300"/>
              <a:ext cx="141600" cy="132900"/>
            </a:xfrm>
            <a:prstGeom prst="ellipse">
              <a:avLst/>
            </a:prstGeom>
            <a:solidFill>
              <a:srgbClr val="FFF2CC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9"/>
            <p:cNvSpPr txBox="1"/>
            <p:nvPr/>
          </p:nvSpPr>
          <p:spPr>
            <a:xfrm>
              <a:off x="354125" y="272800"/>
              <a:ext cx="42891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2100" i="1">
                  <a:solidFill>
                    <a:srgbClr val="E06666"/>
                  </a:solidFill>
                  <a:latin typeface="Verdana"/>
                  <a:ea typeface="Verdana"/>
                  <a:cs typeface="Verdana"/>
                  <a:sym typeface="Verdana"/>
                </a:rPr>
                <a:t>C</a:t>
              </a:r>
              <a:r>
                <a:rPr lang="ko" sz="2100" i="1">
                  <a:solidFill>
                    <a:srgbClr val="434343"/>
                  </a:solidFill>
                  <a:latin typeface="Verdana"/>
                  <a:ea typeface="Verdana"/>
                  <a:cs typeface="Verdana"/>
                  <a:sym typeface="Verdana"/>
                </a:rPr>
                <a:t>HAPTER 4</a:t>
              </a:r>
              <a:endParaRPr sz="2100" i="1">
                <a:solidFill>
                  <a:srgbClr val="434343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sp>
        <p:nvSpPr>
          <p:cNvPr id="696" name="Google Shape;696;p39"/>
          <p:cNvSpPr txBox="1"/>
          <p:nvPr/>
        </p:nvSpPr>
        <p:spPr>
          <a:xfrm>
            <a:off x="7061950" y="1055250"/>
            <a:ext cx="17322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Ubuntu"/>
                <a:ea typeface="Ubuntu"/>
                <a:cs typeface="Ubuntu"/>
                <a:sym typeface="Ubuntu"/>
              </a:rPr>
              <a:t>member, product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Ubuntu"/>
                <a:ea typeface="Ubuntu"/>
                <a:cs typeface="Ubuntu"/>
                <a:sym typeface="Ubuntu"/>
              </a:rPr>
              <a:t>상위 package</a:t>
            </a:r>
            <a:endParaRPr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Ubuntu"/>
                <a:ea typeface="Ubuntu"/>
                <a:cs typeface="Ubuntu"/>
                <a:sym typeface="Ubuntu"/>
              </a:rPr>
              <a:t>: kr.co.Kmarket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grpSp>
        <p:nvGrpSpPr>
          <p:cNvPr id="697" name="Google Shape;697;p39"/>
          <p:cNvGrpSpPr/>
          <p:nvPr/>
        </p:nvGrpSpPr>
        <p:grpSpPr>
          <a:xfrm>
            <a:off x="7114606" y="483050"/>
            <a:ext cx="2061057" cy="481200"/>
            <a:chOff x="1836575" y="2145850"/>
            <a:chExt cx="1749475" cy="481200"/>
          </a:xfrm>
        </p:grpSpPr>
        <p:sp>
          <p:nvSpPr>
            <p:cNvPr id="698" name="Google Shape;698;p39"/>
            <p:cNvSpPr/>
            <p:nvPr/>
          </p:nvSpPr>
          <p:spPr>
            <a:xfrm rot="10800000">
              <a:off x="1847825" y="2145850"/>
              <a:ext cx="239700" cy="262200"/>
            </a:xfrm>
            <a:prstGeom prst="rtTriangle">
              <a:avLst/>
            </a:pr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9"/>
            <p:cNvSpPr/>
            <p:nvPr/>
          </p:nvSpPr>
          <p:spPr>
            <a:xfrm rot="-5400000">
              <a:off x="1847825" y="2376025"/>
              <a:ext cx="239700" cy="262200"/>
            </a:xfrm>
            <a:prstGeom prst="rtTriangle">
              <a:avLst/>
            </a:pr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9"/>
            <p:cNvSpPr/>
            <p:nvPr/>
          </p:nvSpPr>
          <p:spPr>
            <a:xfrm>
              <a:off x="2087850" y="2145850"/>
              <a:ext cx="1498200" cy="481200"/>
            </a:xfrm>
            <a:prstGeom prst="rect">
              <a:avLst/>
            </a:pr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1" name="Google Shape;701;p39"/>
          <p:cNvSpPr txBox="1"/>
          <p:nvPr/>
        </p:nvSpPr>
        <p:spPr>
          <a:xfrm>
            <a:off x="6790750" y="462050"/>
            <a:ext cx="22746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 b="1">
                <a:solidFill>
                  <a:srgbClr val="434343"/>
                </a:solidFill>
                <a:latin typeface="Gowun Dodum"/>
                <a:ea typeface="Gowun Dodum"/>
                <a:cs typeface="Gowun Dodum"/>
                <a:sym typeface="Gowun Dodum"/>
              </a:rPr>
              <a:t>View 목록</a:t>
            </a:r>
            <a:endParaRPr sz="1500" b="1">
              <a:solidFill>
                <a:srgbClr val="434343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graphicFrame>
        <p:nvGraphicFramePr>
          <p:cNvPr id="702" name="Google Shape;702;p39"/>
          <p:cNvGraphicFramePr/>
          <p:nvPr/>
        </p:nvGraphicFramePr>
        <p:xfrm>
          <a:off x="516250" y="507900"/>
          <a:ext cx="4837350" cy="3184830"/>
        </p:xfrm>
        <a:graphic>
          <a:graphicData uri="http://schemas.openxmlformats.org/drawingml/2006/table">
            <a:tbl>
              <a:tblPr>
                <a:noFill/>
                <a:tableStyleId>{E314CC6E-724D-4076-963C-5DC3DFE41CC2}</a:tableStyleId>
              </a:tblPr>
              <a:tblGrid>
                <a:gridCol w="68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6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9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247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54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78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 b="1">
                          <a:solidFill>
                            <a:schemeClr val="lt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root</a:t>
                      </a:r>
                      <a:endParaRPr sz="700" b="1">
                        <a:solidFill>
                          <a:schemeClr val="lt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 b="1">
                          <a:solidFill>
                            <a:schemeClr val="lt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1depth</a:t>
                      </a:r>
                      <a:endParaRPr sz="700" b="1">
                        <a:solidFill>
                          <a:schemeClr val="lt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 b="1">
                          <a:solidFill>
                            <a:schemeClr val="lt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2depth</a:t>
                      </a:r>
                      <a:endParaRPr sz="700" b="1">
                        <a:solidFill>
                          <a:schemeClr val="lt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 b="1">
                          <a:solidFill>
                            <a:schemeClr val="lt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3depth</a:t>
                      </a:r>
                      <a:endParaRPr sz="700" b="1">
                        <a:solidFill>
                          <a:schemeClr val="lt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43434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 b="1">
                          <a:solidFill>
                            <a:schemeClr val="lt1"/>
                          </a:solidFill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설명</a:t>
                      </a:r>
                      <a:endParaRPr sz="700" b="1">
                        <a:solidFill>
                          <a:schemeClr val="lt1"/>
                        </a:solidFill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43434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7850">
                <a:tc rowSpan="10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webapp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 rowSpan="5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member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login.jsp</a:t>
                      </a:r>
                      <a:endParaRPr sz="700"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회원 로그인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join.jsp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회원가입 구분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register.jsp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일반 회원가입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registerSeller.jsp</a:t>
                      </a:r>
                      <a:endParaRPr sz="700"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판매자 회원가입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signup.jsp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약관 동의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product</a:t>
                      </a:r>
                      <a:endParaRPr sz="700"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list.jsp</a:t>
                      </a:r>
                      <a:endParaRPr sz="700"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상품 목록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view.jsp</a:t>
                      </a:r>
                      <a:endParaRPr sz="700"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상품 보기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cart.jsp</a:t>
                      </a:r>
                      <a:endParaRPr sz="700"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장바구니 상품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order.jsp</a:t>
                      </a:r>
                      <a:endParaRPr sz="700"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상품 주문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878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/>
                        <a:t>complete.jsp</a:t>
                      </a:r>
                      <a:endParaRPr sz="700"/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상품 주문 완료</a:t>
                      </a:r>
                      <a:endParaRPr sz="7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FFD"/>
        </a:solid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5"/>
          <p:cNvSpPr/>
          <p:nvPr/>
        </p:nvSpPr>
        <p:spPr>
          <a:xfrm>
            <a:off x="354125" y="66375"/>
            <a:ext cx="8472300" cy="50772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algn="bl" rotWithShape="0">
              <a:srgbClr val="B7B7B7">
                <a:alpha val="8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" name="Google Shape;130;p15"/>
          <p:cNvGrpSpPr/>
          <p:nvPr/>
        </p:nvGrpSpPr>
        <p:grpSpPr>
          <a:xfrm>
            <a:off x="354125" y="0"/>
            <a:ext cx="8472300" cy="507900"/>
            <a:chOff x="354125" y="272800"/>
            <a:chExt cx="8472300" cy="507900"/>
          </a:xfrm>
        </p:grpSpPr>
        <p:sp>
          <p:nvSpPr>
            <p:cNvPr id="131" name="Google Shape;131;p15"/>
            <p:cNvSpPr/>
            <p:nvPr/>
          </p:nvSpPr>
          <p:spPr>
            <a:xfrm>
              <a:off x="354125" y="327550"/>
              <a:ext cx="8472300" cy="398400"/>
            </a:xfrm>
            <a:prstGeom prst="rect">
              <a:avLst/>
            </a:prstGeom>
            <a:solidFill>
              <a:srgbClr val="F4CCCC"/>
            </a:solidFill>
            <a:ln w="9525" cap="flat" cmpd="sng">
              <a:solidFill>
                <a:srgbClr val="F8E1E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5"/>
            <p:cNvSpPr/>
            <p:nvPr/>
          </p:nvSpPr>
          <p:spPr>
            <a:xfrm>
              <a:off x="8596100" y="460300"/>
              <a:ext cx="141600" cy="132900"/>
            </a:xfrm>
            <a:prstGeom prst="ellipse">
              <a:avLst/>
            </a:prstGeom>
            <a:solidFill>
              <a:srgbClr val="D6D4E4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5"/>
            <p:cNvSpPr/>
            <p:nvPr/>
          </p:nvSpPr>
          <p:spPr>
            <a:xfrm>
              <a:off x="8403225" y="460300"/>
              <a:ext cx="141600" cy="132900"/>
            </a:xfrm>
            <a:prstGeom prst="ellipse">
              <a:avLst/>
            </a:prstGeom>
            <a:solidFill>
              <a:srgbClr val="CFE2F3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5"/>
            <p:cNvSpPr/>
            <p:nvPr/>
          </p:nvSpPr>
          <p:spPr>
            <a:xfrm>
              <a:off x="8210350" y="460300"/>
              <a:ext cx="141600" cy="132900"/>
            </a:xfrm>
            <a:prstGeom prst="ellipse">
              <a:avLst/>
            </a:prstGeom>
            <a:solidFill>
              <a:srgbClr val="FFF2CC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5"/>
            <p:cNvSpPr txBox="1"/>
            <p:nvPr/>
          </p:nvSpPr>
          <p:spPr>
            <a:xfrm>
              <a:off x="354125" y="272800"/>
              <a:ext cx="42891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2100" i="1">
                  <a:solidFill>
                    <a:srgbClr val="E06666"/>
                  </a:solidFill>
                  <a:latin typeface="Verdana"/>
                  <a:ea typeface="Verdana"/>
                  <a:cs typeface="Verdana"/>
                  <a:sym typeface="Verdana"/>
                </a:rPr>
                <a:t>C</a:t>
              </a:r>
              <a:r>
                <a:rPr lang="ko" sz="2100" i="1">
                  <a:solidFill>
                    <a:srgbClr val="434343"/>
                  </a:solidFill>
                  <a:latin typeface="Verdana"/>
                  <a:ea typeface="Verdana"/>
                  <a:cs typeface="Verdana"/>
                  <a:sym typeface="Verdana"/>
                </a:rPr>
                <a:t>HAPTER 1</a:t>
              </a:r>
              <a:endParaRPr sz="2100" i="1">
                <a:solidFill>
                  <a:srgbClr val="434343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grpSp>
        <p:nvGrpSpPr>
          <p:cNvPr id="136" name="Google Shape;136;p15"/>
          <p:cNvGrpSpPr/>
          <p:nvPr/>
        </p:nvGrpSpPr>
        <p:grpSpPr>
          <a:xfrm>
            <a:off x="6758950" y="454400"/>
            <a:ext cx="2385038" cy="507900"/>
            <a:chOff x="6770850" y="759700"/>
            <a:chExt cx="2385038" cy="507900"/>
          </a:xfrm>
        </p:grpSpPr>
        <p:grpSp>
          <p:nvGrpSpPr>
            <p:cNvPr id="137" name="Google Shape;137;p15"/>
            <p:cNvGrpSpPr/>
            <p:nvPr/>
          </p:nvGrpSpPr>
          <p:grpSpPr>
            <a:xfrm>
              <a:off x="7406412" y="780700"/>
              <a:ext cx="1749475" cy="481200"/>
              <a:chOff x="1836575" y="2145850"/>
              <a:chExt cx="1749475" cy="481200"/>
            </a:xfrm>
          </p:grpSpPr>
          <p:sp>
            <p:nvSpPr>
              <p:cNvPr id="138" name="Google Shape;138;p15"/>
              <p:cNvSpPr/>
              <p:nvPr/>
            </p:nvSpPr>
            <p:spPr>
              <a:xfrm rot="10800000">
                <a:off x="1847825" y="2145850"/>
                <a:ext cx="239700" cy="262200"/>
              </a:xfrm>
              <a:prstGeom prst="rtTriangle">
                <a:avLst/>
              </a:pr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15"/>
              <p:cNvSpPr/>
              <p:nvPr/>
            </p:nvSpPr>
            <p:spPr>
              <a:xfrm rot="-5400000">
                <a:off x="1847825" y="2376025"/>
                <a:ext cx="239700" cy="262200"/>
              </a:xfrm>
              <a:prstGeom prst="rtTriangle">
                <a:avLst/>
              </a:pr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15"/>
              <p:cNvSpPr/>
              <p:nvPr/>
            </p:nvSpPr>
            <p:spPr>
              <a:xfrm>
                <a:off x="2087850" y="2145850"/>
                <a:ext cx="1498200" cy="481200"/>
              </a:xfrm>
              <a:prstGeom prst="rect">
                <a:avLst/>
              </a:pr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1" name="Google Shape;141;p15"/>
            <p:cNvSpPr txBox="1"/>
            <p:nvPr/>
          </p:nvSpPr>
          <p:spPr>
            <a:xfrm>
              <a:off x="6770850" y="759700"/>
              <a:ext cx="22746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2100" b="1">
                  <a:solidFill>
                    <a:srgbClr val="434343"/>
                  </a:solidFill>
                  <a:latin typeface="Gowun Dodum"/>
                  <a:ea typeface="Gowun Dodum"/>
                  <a:cs typeface="Gowun Dodum"/>
                  <a:sym typeface="Gowun Dodum"/>
                </a:rPr>
                <a:t>개요</a:t>
              </a:r>
              <a:endParaRPr sz="1500" b="1">
                <a:solidFill>
                  <a:srgbClr val="434343"/>
                </a:solidFill>
                <a:latin typeface="Gowun Dodum"/>
                <a:ea typeface="Gowun Dodum"/>
                <a:cs typeface="Gowun Dodum"/>
                <a:sym typeface="Gowun Dodum"/>
              </a:endParaRPr>
            </a:p>
          </p:txBody>
        </p:sp>
      </p:grpSp>
      <p:graphicFrame>
        <p:nvGraphicFramePr>
          <p:cNvPr id="142" name="Google Shape;142;p15"/>
          <p:cNvGraphicFramePr/>
          <p:nvPr/>
        </p:nvGraphicFramePr>
        <p:xfrm>
          <a:off x="570225" y="9623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{E314CC6E-724D-4076-963C-5DC3DFE41CC2}</a:tableStyleId>
              </a:tblPr>
              <a:tblGrid>
                <a:gridCol w="1385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249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7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3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프로젝트 구분</a:t>
                      </a:r>
                      <a:endParaRPr sz="13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3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전자상거래 플랫폼</a:t>
                      </a:r>
                      <a:endParaRPr sz="13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7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3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프로젝트 이름</a:t>
                      </a:r>
                      <a:endParaRPr sz="13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3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Kmarket 종합 온라인 쇼핑몰</a:t>
                      </a:r>
                      <a:endParaRPr sz="13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7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3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배포주소</a:t>
                      </a:r>
                      <a:endParaRPr sz="13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3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http://</a:t>
                      </a:r>
                      <a:r>
                        <a:rPr lang="ko" sz="1150">
                          <a:solidFill>
                            <a:srgbClr val="1D1C1D"/>
                          </a:solidFill>
                          <a:highlight>
                            <a:srgbClr val="F8F8F8"/>
                          </a:highlight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15.164.225.180:8080/Kmarket</a:t>
                      </a:r>
                      <a:endParaRPr sz="13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7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3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개발 기간</a:t>
                      </a:r>
                      <a:endParaRPr sz="13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3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2022.12.05 - 2022.12.28 (총 18일)</a:t>
                      </a:r>
                      <a:endParaRPr sz="13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43" name="Google Shape;143;p15"/>
          <p:cNvSpPr txBox="1"/>
          <p:nvPr/>
        </p:nvSpPr>
        <p:spPr>
          <a:xfrm>
            <a:off x="516675" y="535000"/>
            <a:ext cx="1686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rgbClr val="E06666"/>
                </a:solidFill>
                <a:latin typeface="Nanum Gothic"/>
                <a:ea typeface="Nanum Gothic"/>
                <a:cs typeface="Nanum Gothic"/>
                <a:sym typeface="Nanum Gothic"/>
              </a:rPr>
              <a:t>01</a:t>
            </a: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 프로젝트 요약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44" name="Google Shape;144;p15"/>
          <p:cNvSpPr txBox="1"/>
          <p:nvPr/>
        </p:nvSpPr>
        <p:spPr>
          <a:xfrm>
            <a:off x="570225" y="2571750"/>
            <a:ext cx="1686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rgbClr val="E06666"/>
                </a:solidFill>
                <a:latin typeface="Nanum Gothic"/>
                <a:ea typeface="Nanum Gothic"/>
                <a:cs typeface="Nanum Gothic"/>
                <a:sym typeface="Nanum Gothic"/>
              </a:rPr>
              <a:t>02</a:t>
            </a: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 배경 및 목적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45" name="Google Shape;145;p15"/>
          <p:cNvSpPr txBox="1"/>
          <p:nvPr/>
        </p:nvSpPr>
        <p:spPr>
          <a:xfrm>
            <a:off x="867300" y="2971950"/>
            <a:ext cx="77949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-"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기존 전자상거래 플랫폼(이하 온라인 쇼핑몰)가 가지고 있는 불편한 접근성과 복잡성 개선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-"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 판매자와 사용자에 친화적인 쇼핑몰 개발에 방점을 둠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-"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보다 편리한 온라인 쇼핑 환경에 기여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46" name="Google Shape;146;p15"/>
          <p:cNvSpPr txBox="1"/>
          <p:nvPr/>
        </p:nvSpPr>
        <p:spPr>
          <a:xfrm>
            <a:off x="570213" y="3848425"/>
            <a:ext cx="1686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rgbClr val="E06666"/>
                </a:solidFill>
                <a:latin typeface="Nanum Gothic"/>
                <a:ea typeface="Nanum Gothic"/>
                <a:cs typeface="Nanum Gothic"/>
                <a:sym typeface="Nanum Gothic"/>
              </a:rPr>
              <a:t>03</a:t>
            </a: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 기대효과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47" name="Google Shape;147;p15"/>
          <p:cNvSpPr txBox="1"/>
          <p:nvPr/>
        </p:nvSpPr>
        <p:spPr>
          <a:xfrm>
            <a:off x="867288" y="4248625"/>
            <a:ext cx="77949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-"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판매자의 소득 증대 및 수익창출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-"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소비자의 빠르고 편리한 상품구매 접근성 확보와 합리적인 상품 구매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FFD"/>
        </a:solid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/>
          <p:nvPr/>
        </p:nvSpPr>
        <p:spPr>
          <a:xfrm>
            <a:off x="354125" y="66375"/>
            <a:ext cx="8472300" cy="50772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algn="bl" rotWithShape="0">
              <a:srgbClr val="B7B7B7">
                <a:alpha val="8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3" name="Google Shape;153;p16"/>
          <p:cNvGrpSpPr/>
          <p:nvPr/>
        </p:nvGrpSpPr>
        <p:grpSpPr>
          <a:xfrm>
            <a:off x="354125" y="0"/>
            <a:ext cx="8472300" cy="507900"/>
            <a:chOff x="354125" y="272800"/>
            <a:chExt cx="8472300" cy="507900"/>
          </a:xfrm>
        </p:grpSpPr>
        <p:sp>
          <p:nvSpPr>
            <p:cNvPr id="154" name="Google Shape;154;p16"/>
            <p:cNvSpPr/>
            <p:nvPr/>
          </p:nvSpPr>
          <p:spPr>
            <a:xfrm>
              <a:off x="354125" y="327550"/>
              <a:ext cx="8472300" cy="398400"/>
            </a:xfrm>
            <a:prstGeom prst="rect">
              <a:avLst/>
            </a:prstGeom>
            <a:solidFill>
              <a:srgbClr val="F4CCCC"/>
            </a:solidFill>
            <a:ln w="9525" cap="flat" cmpd="sng">
              <a:solidFill>
                <a:srgbClr val="F8E1E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6"/>
            <p:cNvSpPr/>
            <p:nvPr/>
          </p:nvSpPr>
          <p:spPr>
            <a:xfrm>
              <a:off x="8596100" y="460300"/>
              <a:ext cx="141600" cy="132900"/>
            </a:xfrm>
            <a:prstGeom prst="ellipse">
              <a:avLst/>
            </a:prstGeom>
            <a:solidFill>
              <a:srgbClr val="D6D4E4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6"/>
            <p:cNvSpPr/>
            <p:nvPr/>
          </p:nvSpPr>
          <p:spPr>
            <a:xfrm>
              <a:off x="8403225" y="460300"/>
              <a:ext cx="141600" cy="132900"/>
            </a:xfrm>
            <a:prstGeom prst="ellipse">
              <a:avLst/>
            </a:prstGeom>
            <a:solidFill>
              <a:srgbClr val="CFE2F3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6"/>
            <p:cNvSpPr/>
            <p:nvPr/>
          </p:nvSpPr>
          <p:spPr>
            <a:xfrm>
              <a:off x="8210350" y="460300"/>
              <a:ext cx="141600" cy="132900"/>
            </a:xfrm>
            <a:prstGeom prst="ellipse">
              <a:avLst/>
            </a:prstGeom>
            <a:solidFill>
              <a:srgbClr val="FFF2CC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6"/>
            <p:cNvSpPr txBox="1"/>
            <p:nvPr/>
          </p:nvSpPr>
          <p:spPr>
            <a:xfrm>
              <a:off x="354125" y="272800"/>
              <a:ext cx="42891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2100" i="1">
                  <a:solidFill>
                    <a:srgbClr val="E06666"/>
                  </a:solidFill>
                  <a:latin typeface="Verdana"/>
                  <a:ea typeface="Verdana"/>
                  <a:cs typeface="Verdana"/>
                  <a:sym typeface="Verdana"/>
                </a:rPr>
                <a:t>C</a:t>
              </a:r>
              <a:r>
                <a:rPr lang="ko" sz="2100" i="1">
                  <a:solidFill>
                    <a:srgbClr val="434343"/>
                  </a:solidFill>
                  <a:latin typeface="Verdana"/>
                  <a:ea typeface="Verdana"/>
                  <a:cs typeface="Verdana"/>
                  <a:sym typeface="Verdana"/>
                </a:rPr>
                <a:t>HAPTER 1</a:t>
              </a:r>
              <a:endParaRPr sz="2100" i="1">
                <a:solidFill>
                  <a:srgbClr val="434343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grpSp>
        <p:nvGrpSpPr>
          <p:cNvPr id="159" name="Google Shape;159;p16"/>
          <p:cNvGrpSpPr/>
          <p:nvPr/>
        </p:nvGrpSpPr>
        <p:grpSpPr>
          <a:xfrm>
            <a:off x="6758950" y="454400"/>
            <a:ext cx="2385038" cy="507900"/>
            <a:chOff x="6770850" y="759700"/>
            <a:chExt cx="2385038" cy="507900"/>
          </a:xfrm>
        </p:grpSpPr>
        <p:grpSp>
          <p:nvGrpSpPr>
            <p:cNvPr id="160" name="Google Shape;160;p16"/>
            <p:cNvGrpSpPr/>
            <p:nvPr/>
          </p:nvGrpSpPr>
          <p:grpSpPr>
            <a:xfrm>
              <a:off x="7406412" y="780700"/>
              <a:ext cx="1749475" cy="481200"/>
              <a:chOff x="1836575" y="2145850"/>
              <a:chExt cx="1749475" cy="481200"/>
            </a:xfrm>
          </p:grpSpPr>
          <p:sp>
            <p:nvSpPr>
              <p:cNvPr id="161" name="Google Shape;161;p16"/>
              <p:cNvSpPr/>
              <p:nvPr/>
            </p:nvSpPr>
            <p:spPr>
              <a:xfrm rot="10800000">
                <a:off x="1847825" y="2145850"/>
                <a:ext cx="239700" cy="262200"/>
              </a:xfrm>
              <a:prstGeom prst="rtTriangle">
                <a:avLst/>
              </a:pr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16"/>
              <p:cNvSpPr/>
              <p:nvPr/>
            </p:nvSpPr>
            <p:spPr>
              <a:xfrm rot="-5400000">
                <a:off x="1847825" y="2376025"/>
                <a:ext cx="239700" cy="262200"/>
              </a:xfrm>
              <a:prstGeom prst="rtTriangle">
                <a:avLst/>
              </a:pr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16"/>
              <p:cNvSpPr/>
              <p:nvPr/>
            </p:nvSpPr>
            <p:spPr>
              <a:xfrm>
                <a:off x="2087850" y="2145850"/>
                <a:ext cx="1498200" cy="481200"/>
              </a:xfrm>
              <a:prstGeom prst="rect">
                <a:avLst/>
              </a:prstGeom>
              <a:solidFill>
                <a:srgbClr val="CFE2F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4" name="Google Shape;164;p16"/>
            <p:cNvSpPr txBox="1"/>
            <p:nvPr/>
          </p:nvSpPr>
          <p:spPr>
            <a:xfrm>
              <a:off x="6770850" y="759700"/>
              <a:ext cx="22746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2100" b="1">
                  <a:solidFill>
                    <a:srgbClr val="434343"/>
                  </a:solidFill>
                  <a:latin typeface="Gowun Dodum"/>
                  <a:ea typeface="Gowun Dodum"/>
                  <a:cs typeface="Gowun Dodum"/>
                  <a:sym typeface="Gowun Dodum"/>
                </a:rPr>
                <a:t>개요</a:t>
              </a:r>
              <a:endParaRPr sz="1500" b="1">
                <a:solidFill>
                  <a:srgbClr val="434343"/>
                </a:solidFill>
                <a:latin typeface="Gowun Dodum"/>
                <a:ea typeface="Gowun Dodum"/>
                <a:cs typeface="Gowun Dodum"/>
                <a:sym typeface="Gowun Dodum"/>
              </a:endParaRPr>
            </a:p>
          </p:txBody>
        </p:sp>
      </p:grpSp>
      <p:sp>
        <p:nvSpPr>
          <p:cNvPr id="165" name="Google Shape;165;p16"/>
          <p:cNvSpPr txBox="1"/>
          <p:nvPr/>
        </p:nvSpPr>
        <p:spPr>
          <a:xfrm>
            <a:off x="516675" y="535000"/>
            <a:ext cx="1686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rgbClr val="E06666"/>
                </a:solidFill>
                <a:latin typeface="Nanum Gothic"/>
                <a:ea typeface="Nanum Gothic"/>
                <a:cs typeface="Nanum Gothic"/>
                <a:sym typeface="Nanum Gothic"/>
              </a:rPr>
              <a:t>04</a:t>
            </a: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 주요 기능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66" name="Google Shape;166;p16"/>
          <p:cNvSpPr txBox="1"/>
          <p:nvPr/>
        </p:nvSpPr>
        <p:spPr>
          <a:xfrm>
            <a:off x="516675" y="1820700"/>
            <a:ext cx="1686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rgbClr val="E06666"/>
                </a:solidFill>
                <a:latin typeface="Nanum Gothic"/>
                <a:ea typeface="Nanum Gothic"/>
                <a:cs typeface="Nanum Gothic"/>
                <a:sym typeface="Nanum Gothic"/>
              </a:rPr>
              <a:t>05</a:t>
            </a: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 서비스 채널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67" name="Google Shape;167;p16"/>
          <p:cNvSpPr txBox="1"/>
          <p:nvPr/>
        </p:nvSpPr>
        <p:spPr>
          <a:xfrm>
            <a:off x="867300" y="2329500"/>
            <a:ext cx="77949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-"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PC 웹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-"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모바일 웹/앱(Android, iOS) 개발 예정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68" name="Google Shape;168;p16"/>
          <p:cNvSpPr txBox="1"/>
          <p:nvPr/>
        </p:nvSpPr>
        <p:spPr>
          <a:xfrm>
            <a:off x="516663" y="3106400"/>
            <a:ext cx="1686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rgbClr val="E06666"/>
                </a:solidFill>
                <a:latin typeface="Nanum Gothic"/>
                <a:ea typeface="Nanum Gothic"/>
                <a:cs typeface="Nanum Gothic"/>
                <a:sym typeface="Nanum Gothic"/>
              </a:rPr>
              <a:t>06</a:t>
            </a: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 개발 방식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69" name="Google Shape;169;p16"/>
          <p:cNvSpPr txBox="1"/>
          <p:nvPr/>
        </p:nvSpPr>
        <p:spPr>
          <a:xfrm>
            <a:off x="867288" y="3667900"/>
            <a:ext cx="77949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-"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사용자의 요구사항이 빈번하게 변경됨에 따라 요구사항, 설계, 개발, 시험의 단계를 반복적으로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수행하여 개발을 진행하는 Agile 개발방법론 채택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70" name="Google Shape;170;p16"/>
          <p:cNvSpPr txBox="1"/>
          <p:nvPr/>
        </p:nvSpPr>
        <p:spPr>
          <a:xfrm>
            <a:off x="867300" y="962300"/>
            <a:ext cx="77949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-"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회원가입 / 로그인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-"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상품등록 / 상품목록 / 상품보기 / 장바구니 / 주문하기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Char char="-"/>
            </a:pPr>
            <a:r>
              <a:rPr lang="ko">
                <a:latin typeface="Nanum Gothic"/>
                <a:ea typeface="Nanum Gothic"/>
                <a:cs typeface="Nanum Gothic"/>
                <a:sym typeface="Nanum Gothic"/>
              </a:rPr>
              <a:t>고객센터 공지사항 / 자주묻는 질문 / 문의하기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FFD"/>
        </a:solid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7"/>
          <p:cNvSpPr/>
          <p:nvPr/>
        </p:nvSpPr>
        <p:spPr>
          <a:xfrm>
            <a:off x="354125" y="66375"/>
            <a:ext cx="8472300" cy="50772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algn="bl" rotWithShape="0">
              <a:srgbClr val="B7B7B7">
                <a:alpha val="8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6" name="Google Shape;176;p17"/>
          <p:cNvGrpSpPr/>
          <p:nvPr/>
        </p:nvGrpSpPr>
        <p:grpSpPr>
          <a:xfrm>
            <a:off x="354125" y="0"/>
            <a:ext cx="8472300" cy="507900"/>
            <a:chOff x="354125" y="272800"/>
            <a:chExt cx="8472300" cy="507900"/>
          </a:xfrm>
        </p:grpSpPr>
        <p:sp>
          <p:nvSpPr>
            <p:cNvPr id="177" name="Google Shape;177;p17"/>
            <p:cNvSpPr/>
            <p:nvPr/>
          </p:nvSpPr>
          <p:spPr>
            <a:xfrm>
              <a:off x="354125" y="327550"/>
              <a:ext cx="8472300" cy="398400"/>
            </a:xfrm>
            <a:prstGeom prst="rect">
              <a:avLst/>
            </a:prstGeom>
            <a:solidFill>
              <a:srgbClr val="F4CCCC"/>
            </a:solidFill>
            <a:ln w="9525" cap="flat" cmpd="sng">
              <a:solidFill>
                <a:srgbClr val="F8E1E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7"/>
            <p:cNvSpPr/>
            <p:nvPr/>
          </p:nvSpPr>
          <p:spPr>
            <a:xfrm>
              <a:off x="8596100" y="460300"/>
              <a:ext cx="141600" cy="132900"/>
            </a:xfrm>
            <a:prstGeom prst="ellipse">
              <a:avLst/>
            </a:prstGeom>
            <a:solidFill>
              <a:srgbClr val="D6D4E4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7"/>
            <p:cNvSpPr/>
            <p:nvPr/>
          </p:nvSpPr>
          <p:spPr>
            <a:xfrm>
              <a:off x="8403225" y="460300"/>
              <a:ext cx="141600" cy="132900"/>
            </a:xfrm>
            <a:prstGeom prst="ellipse">
              <a:avLst/>
            </a:prstGeom>
            <a:solidFill>
              <a:srgbClr val="CFE2F3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17"/>
            <p:cNvSpPr/>
            <p:nvPr/>
          </p:nvSpPr>
          <p:spPr>
            <a:xfrm>
              <a:off x="8210350" y="460300"/>
              <a:ext cx="141600" cy="132900"/>
            </a:xfrm>
            <a:prstGeom prst="ellipse">
              <a:avLst/>
            </a:prstGeom>
            <a:solidFill>
              <a:srgbClr val="FFF2CC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17"/>
            <p:cNvSpPr txBox="1"/>
            <p:nvPr/>
          </p:nvSpPr>
          <p:spPr>
            <a:xfrm>
              <a:off x="354125" y="272800"/>
              <a:ext cx="42891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2100" i="1">
                  <a:solidFill>
                    <a:srgbClr val="E06666"/>
                  </a:solidFill>
                  <a:latin typeface="Verdana"/>
                  <a:ea typeface="Verdana"/>
                  <a:cs typeface="Verdana"/>
                  <a:sym typeface="Verdana"/>
                </a:rPr>
                <a:t>C</a:t>
              </a:r>
              <a:r>
                <a:rPr lang="ko" sz="2100" i="1">
                  <a:solidFill>
                    <a:srgbClr val="434343"/>
                  </a:solidFill>
                  <a:latin typeface="Verdana"/>
                  <a:ea typeface="Verdana"/>
                  <a:cs typeface="Verdana"/>
                  <a:sym typeface="Verdana"/>
                </a:rPr>
                <a:t>HAPTER 2</a:t>
              </a:r>
              <a:endParaRPr sz="2100" i="1">
                <a:solidFill>
                  <a:srgbClr val="434343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grpSp>
        <p:nvGrpSpPr>
          <p:cNvPr id="182" name="Google Shape;182;p17"/>
          <p:cNvGrpSpPr/>
          <p:nvPr/>
        </p:nvGrpSpPr>
        <p:grpSpPr>
          <a:xfrm>
            <a:off x="7426312" y="475400"/>
            <a:ext cx="1749475" cy="481200"/>
            <a:chOff x="1836575" y="2145850"/>
            <a:chExt cx="1749475" cy="481200"/>
          </a:xfrm>
        </p:grpSpPr>
        <p:sp>
          <p:nvSpPr>
            <p:cNvPr id="183" name="Google Shape;183;p17"/>
            <p:cNvSpPr/>
            <p:nvPr/>
          </p:nvSpPr>
          <p:spPr>
            <a:xfrm rot="10800000">
              <a:off x="1847825" y="2145850"/>
              <a:ext cx="239700" cy="262200"/>
            </a:xfrm>
            <a:prstGeom prst="rtTriangle">
              <a:avLst/>
            </a:prstGeom>
            <a:solidFill>
              <a:srgbClr val="D9D2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7"/>
            <p:cNvSpPr/>
            <p:nvPr/>
          </p:nvSpPr>
          <p:spPr>
            <a:xfrm rot="-5400000">
              <a:off x="1847825" y="2376025"/>
              <a:ext cx="239700" cy="262200"/>
            </a:xfrm>
            <a:prstGeom prst="rtTriangle">
              <a:avLst/>
            </a:prstGeom>
            <a:solidFill>
              <a:srgbClr val="D9D2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7"/>
            <p:cNvSpPr/>
            <p:nvPr/>
          </p:nvSpPr>
          <p:spPr>
            <a:xfrm>
              <a:off x="2087850" y="2145850"/>
              <a:ext cx="1498200" cy="481200"/>
            </a:xfrm>
            <a:prstGeom prst="rect">
              <a:avLst/>
            </a:prstGeom>
            <a:solidFill>
              <a:srgbClr val="D9D2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6" name="Google Shape;186;p17"/>
          <p:cNvSpPr txBox="1"/>
          <p:nvPr/>
        </p:nvSpPr>
        <p:spPr>
          <a:xfrm>
            <a:off x="6790750" y="454400"/>
            <a:ext cx="22746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 b="1">
                <a:solidFill>
                  <a:srgbClr val="434343"/>
                </a:solidFill>
                <a:latin typeface="Gowun Dodum"/>
                <a:ea typeface="Gowun Dodum"/>
                <a:cs typeface="Gowun Dodum"/>
                <a:sym typeface="Gowun Dodum"/>
              </a:rPr>
              <a:t>팀 구성</a:t>
            </a:r>
            <a:endParaRPr sz="1500" b="1">
              <a:solidFill>
                <a:srgbClr val="434343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grpSp>
        <p:nvGrpSpPr>
          <p:cNvPr id="187" name="Google Shape;187;p17"/>
          <p:cNvGrpSpPr/>
          <p:nvPr/>
        </p:nvGrpSpPr>
        <p:grpSpPr>
          <a:xfrm>
            <a:off x="3594725" y="1658072"/>
            <a:ext cx="1991100" cy="798561"/>
            <a:chOff x="3594725" y="1404825"/>
            <a:chExt cx="1991100" cy="719100"/>
          </a:xfrm>
        </p:grpSpPr>
        <p:sp>
          <p:nvSpPr>
            <p:cNvPr id="188" name="Google Shape;188;p17"/>
            <p:cNvSpPr/>
            <p:nvPr/>
          </p:nvSpPr>
          <p:spPr>
            <a:xfrm>
              <a:off x="3594725" y="1404825"/>
              <a:ext cx="1991100" cy="719100"/>
            </a:xfrm>
            <a:prstGeom prst="roundRect">
              <a:avLst>
                <a:gd name="adj" fmla="val 16667"/>
              </a:avLst>
            </a:prstGeom>
            <a:solidFill>
              <a:srgbClr val="D9EA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7"/>
            <p:cNvSpPr txBox="1"/>
            <p:nvPr/>
          </p:nvSpPr>
          <p:spPr>
            <a:xfrm>
              <a:off x="3594725" y="1456575"/>
              <a:ext cx="1991100" cy="554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>
                  <a:latin typeface="Poppins"/>
                  <a:ea typeface="Poppins"/>
                  <a:cs typeface="Poppins"/>
                  <a:sym typeface="Poppins"/>
                </a:rPr>
                <a:t>Project Manager</a:t>
              </a:r>
              <a:endParaRPr>
                <a:latin typeface="Poppins"/>
                <a:ea typeface="Poppins"/>
                <a:cs typeface="Poppins"/>
                <a:sym typeface="Poppins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>
                  <a:latin typeface="Nanum Gothic"/>
                  <a:ea typeface="Nanum Gothic"/>
                  <a:cs typeface="Nanum Gothic"/>
                  <a:sym typeface="Nanum Gothic"/>
                </a:rPr>
                <a:t>김철학</a:t>
              </a:r>
              <a:endParaRPr>
                <a:latin typeface="Nanum Gothic"/>
                <a:ea typeface="Nanum Gothic"/>
                <a:cs typeface="Nanum Gothic"/>
                <a:sym typeface="Nanum Gothic"/>
              </a:endParaRPr>
            </a:p>
          </p:txBody>
        </p:sp>
      </p:grpSp>
      <p:grpSp>
        <p:nvGrpSpPr>
          <p:cNvPr id="190" name="Google Shape;190;p17"/>
          <p:cNvGrpSpPr/>
          <p:nvPr/>
        </p:nvGrpSpPr>
        <p:grpSpPr>
          <a:xfrm>
            <a:off x="1079625" y="2659699"/>
            <a:ext cx="1991100" cy="716799"/>
            <a:chOff x="3594725" y="1404825"/>
            <a:chExt cx="1991100" cy="719100"/>
          </a:xfrm>
        </p:grpSpPr>
        <p:sp>
          <p:nvSpPr>
            <p:cNvPr id="191" name="Google Shape;191;p17"/>
            <p:cNvSpPr/>
            <p:nvPr/>
          </p:nvSpPr>
          <p:spPr>
            <a:xfrm>
              <a:off x="3594725" y="1404825"/>
              <a:ext cx="1991100" cy="719100"/>
            </a:xfrm>
            <a:prstGeom prst="roundRect">
              <a:avLst>
                <a:gd name="adj" fmla="val 16667"/>
              </a:avLst>
            </a:prstGeom>
            <a:solidFill>
              <a:srgbClr val="D4DD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7"/>
            <p:cNvSpPr txBox="1"/>
            <p:nvPr/>
          </p:nvSpPr>
          <p:spPr>
            <a:xfrm>
              <a:off x="3594725" y="1456575"/>
              <a:ext cx="1991100" cy="61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>
                  <a:latin typeface="Nanum Gothic"/>
                  <a:ea typeface="Nanum Gothic"/>
                  <a:cs typeface="Nanum Gothic"/>
                  <a:sym typeface="Nanum Gothic"/>
                </a:rPr>
                <a:t>책임 개발자</a:t>
              </a:r>
              <a:endParaRPr>
                <a:latin typeface="Nanum Gothic"/>
                <a:ea typeface="Nanum Gothic"/>
                <a:cs typeface="Nanum Gothic"/>
                <a:sym typeface="Nanum Gothic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>
                  <a:latin typeface="Nanum Gothic"/>
                  <a:ea typeface="Nanum Gothic"/>
                  <a:cs typeface="Nanum Gothic"/>
                  <a:sym typeface="Nanum Gothic"/>
                </a:rPr>
                <a:t>서정현</a:t>
              </a:r>
              <a:endParaRPr>
                <a:latin typeface="Nanum Gothic"/>
                <a:ea typeface="Nanum Gothic"/>
                <a:cs typeface="Nanum Gothic"/>
                <a:sym typeface="Nanum Gothic"/>
              </a:endParaRPr>
            </a:p>
          </p:txBody>
        </p:sp>
      </p:grpSp>
      <p:grpSp>
        <p:nvGrpSpPr>
          <p:cNvPr id="193" name="Google Shape;193;p17"/>
          <p:cNvGrpSpPr/>
          <p:nvPr/>
        </p:nvGrpSpPr>
        <p:grpSpPr>
          <a:xfrm>
            <a:off x="3594725" y="2659699"/>
            <a:ext cx="1991100" cy="716799"/>
            <a:chOff x="3594725" y="1404825"/>
            <a:chExt cx="1991100" cy="719100"/>
          </a:xfrm>
        </p:grpSpPr>
        <p:sp>
          <p:nvSpPr>
            <p:cNvPr id="194" name="Google Shape;194;p17"/>
            <p:cNvSpPr/>
            <p:nvPr/>
          </p:nvSpPr>
          <p:spPr>
            <a:xfrm>
              <a:off x="3594725" y="1404825"/>
              <a:ext cx="1991100" cy="719100"/>
            </a:xfrm>
            <a:prstGeom prst="roundRect">
              <a:avLst>
                <a:gd name="adj" fmla="val 16667"/>
              </a:avLst>
            </a:prstGeom>
            <a:solidFill>
              <a:srgbClr val="D4DD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7"/>
            <p:cNvSpPr txBox="1"/>
            <p:nvPr/>
          </p:nvSpPr>
          <p:spPr>
            <a:xfrm>
              <a:off x="3594725" y="1456575"/>
              <a:ext cx="1991100" cy="61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>
                  <a:latin typeface="Nanum Gothic"/>
                  <a:ea typeface="Nanum Gothic"/>
                  <a:cs typeface="Nanum Gothic"/>
                  <a:sym typeface="Nanum Gothic"/>
                </a:rPr>
                <a:t>개발자</a:t>
              </a:r>
              <a:endParaRPr>
                <a:latin typeface="Nanum Gothic"/>
                <a:ea typeface="Nanum Gothic"/>
                <a:cs typeface="Nanum Gothic"/>
                <a:sym typeface="Nanum Gothic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>
                  <a:latin typeface="Nanum Gothic"/>
                  <a:ea typeface="Nanum Gothic"/>
                  <a:cs typeface="Nanum Gothic"/>
                  <a:sym typeface="Nanum Gothic"/>
                </a:rPr>
                <a:t>조광호</a:t>
              </a:r>
              <a:endParaRPr>
                <a:latin typeface="Nanum Gothic"/>
                <a:ea typeface="Nanum Gothic"/>
                <a:cs typeface="Nanum Gothic"/>
                <a:sym typeface="Nanum Gothic"/>
              </a:endParaRPr>
            </a:p>
          </p:txBody>
        </p:sp>
      </p:grpSp>
      <p:grpSp>
        <p:nvGrpSpPr>
          <p:cNvPr id="196" name="Google Shape;196;p17"/>
          <p:cNvGrpSpPr/>
          <p:nvPr/>
        </p:nvGrpSpPr>
        <p:grpSpPr>
          <a:xfrm>
            <a:off x="6109825" y="2659711"/>
            <a:ext cx="1991100" cy="716799"/>
            <a:chOff x="3594725" y="1404825"/>
            <a:chExt cx="1991100" cy="719100"/>
          </a:xfrm>
        </p:grpSpPr>
        <p:sp>
          <p:nvSpPr>
            <p:cNvPr id="197" name="Google Shape;197;p17"/>
            <p:cNvSpPr/>
            <p:nvPr/>
          </p:nvSpPr>
          <p:spPr>
            <a:xfrm>
              <a:off x="3594725" y="1404825"/>
              <a:ext cx="1991100" cy="719100"/>
            </a:xfrm>
            <a:prstGeom prst="roundRect">
              <a:avLst>
                <a:gd name="adj" fmla="val 16667"/>
              </a:avLst>
            </a:prstGeom>
            <a:solidFill>
              <a:srgbClr val="D4DD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7"/>
            <p:cNvSpPr txBox="1"/>
            <p:nvPr/>
          </p:nvSpPr>
          <p:spPr>
            <a:xfrm>
              <a:off x="3594725" y="1456575"/>
              <a:ext cx="1991100" cy="61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>
                  <a:latin typeface="Nanum Gothic"/>
                  <a:ea typeface="Nanum Gothic"/>
                  <a:cs typeface="Nanum Gothic"/>
                  <a:sym typeface="Nanum Gothic"/>
                </a:rPr>
                <a:t>개발자</a:t>
              </a:r>
              <a:endParaRPr>
                <a:latin typeface="Nanum Gothic"/>
                <a:ea typeface="Nanum Gothic"/>
                <a:cs typeface="Nanum Gothic"/>
                <a:sym typeface="Nanum Gothic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>
                  <a:latin typeface="Nanum Gothic"/>
                  <a:ea typeface="Nanum Gothic"/>
                  <a:cs typeface="Nanum Gothic"/>
                  <a:sym typeface="Nanum Gothic"/>
                </a:rPr>
                <a:t>조주영</a:t>
              </a:r>
              <a:endParaRPr>
                <a:latin typeface="Nanum Gothic"/>
                <a:ea typeface="Nanum Gothic"/>
                <a:cs typeface="Nanum Gothic"/>
                <a:sym typeface="Nanum Gothic"/>
              </a:endParaRPr>
            </a:p>
          </p:txBody>
        </p:sp>
      </p:grpSp>
      <p:grpSp>
        <p:nvGrpSpPr>
          <p:cNvPr id="199" name="Google Shape;199;p17"/>
          <p:cNvGrpSpPr/>
          <p:nvPr/>
        </p:nvGrpSpPr>
        <p:grpSpPr>
          <a:xfrm>
            <a:off x="1079625" y="3466375"/>
            <a:ext cx="1991100" cy="1526000"/>
            <a:chOff x="1079625" y="3099075"/>
            <a:chExt cx="1991100" cy="1526000"/>
          </a:xfrm>
        </p:grpSpPr>
        <p:sp>
          <p:nvSpPr>
            <p:cNvPr id="200" name="Google Shape;200;p17"/>
            <p:cNvSpPr/>
            <p:nvPr/>
          </p:nvSpPr>
          <p:spPr>
            <a:xfrm>
              <a:off x="1079625" y="3099075"/>
              <a:ext cx="1991100" cy="4779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9525" cap="flat" cmpd="sng">
              <a:solidFill>
                <a:srgbClr val="F9E9E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100" b="1">
                  <a:latin typeface="Nanum Gothic"/>
                  <a:ea typeface="Nanum Gothic"/>
                  <a:cs typeface="Nanum Gothic"/>
                  <a:sym typeface="Nanum Gothic"/>
                </a:rPr>
                <a:t>역할 분담 및 관리</a:t>
              </a:r>
              <a:endParaRPr sz="1100" b="1">
                <a:latin typeface="Nanum Gothic"/>
                <a:ea typeface="Nanum Gothic"/>
                <a:cs typeface="Nanum Gothic"/>
                <a:sym typeface="Nanum Gothic"/>
              </a:endParaRPr>
            </a:p>
          </p:txBody>
        </p:sp>
        <p:sp>
          <p:nvSpPr>
            <p:cNvPr id="201" name="Google Shape;201;p17"/>
            <p:cNvSpPr/>
            <p:nvPr/>
          </p:nvSpPr>
          <p:spPr>
            <a:xfrm>
              <a:off x="1079625" y="3623125"/>
              <a:ext cx="1991100" cy="4779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9525" cap="flat" cmpd="sng">
              <a:solidFill>
                <a:srgbClr val="F9E9E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100" b="1">
                  <a:latin typeface="Nanum Gothic"/>
                  <a:ea typeface="Nanum Gothic"/>
                  <a:cs typeface="Nanum Gothic"/>
                  <a:sym typeface="Nanum Gothic"/>
                </a:rPr>
                <a:t>admin, member 화면 구현</a:t>
              </a:r>
              <a:endParaRPr sz="1100" b="1">
                <a:latin typeface="Nanum Gothic"/>
                <a:ea typeface="Nanum Gothic"/>
                <a:cs typeface="Nanum Gothic"/>
                <a:sym typeface="Nanum Gothic"/>
              </a:endParaRPr>
            </a:p>
          </p:txBody>
        </p:sp>
        <p:sp>
          <p:nvSpPr>
            <p:cNvPr id="202" name="Google Shape;202;p17"/>
            <p:cNvSpPr/>
            <p:nvPr/>
          </p:nvSpPr>
          <p:spPr>
            <a:xfrm>
              <a:off x="1079625" y="4147175"/>
              <a:ext cx="1991100" cy="4779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9525" cap="flat" cmpd="sng">
              <a:solidFill>
                <a:srgbClr val="F9E9E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100" b="1">
                  <a:latin typeface="Nanum Gothic"/>
                  <a:ea typeface="Nanum Gothic"/>
                  <a:cs typeface="Nanum Gothic"/>
                  <a:sym typeface="Nanum Gothic"/>
                </a:rPr>
                <a:t>main, product 기능 구현</a:t>
              </a:r>
              <a:endParaRPr sz="1100" b="1">
                <a:latin typeface="Nanum Gothic"/>
                <a:ea typeface="Nanum Gothic"/>
                <a:cs typeface="Nanum Gothic"/>
                <a:sym typeface="Nanum Gothic"/>
              </a:endParaRPr>
            </a:p>
          </p:txBody>
        </p:sp>
      </p:grpSp>
      <p:grpSp>
        <p:nvGrpSpPr>
          <p:cNvPr id="203" name="Google Shape;203;p17"/>
          <p:cNvGrpSpPr/>
          <p:nvPr/>
        </p:nvGrpSpPr>
        <p:grpSpPr>
          <a:xfrm>
            <a:off x="3594725" y="3466375"/>
            <a:ext cx="1991100" cy="1001950"/>
            <a:chOff x="3594725" y="3099075"/>
            <a:chExt cx="1991100" cy="1001950"/>
          </a:xfrm>
        </p:grpSpPr>
        <p:sp>
          <p:nvSpPr>
            <p:cNvPr id="204" name="Google Shape;204;p17"/>
            <p:cNvSpPr/>
            <p:nvPr/>
          </p:nvSpPr>
          <p:spPr>
            <a:xfrm>
              <a:off x="3594725" y="3099075"/>
              <a:ext cx="1991100" cy="4779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9525" cap="flat" cmpd="sng">
              <a:solidFill>
                <a:srgbClr val="F9E9E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100" b="1">
                  <a:latin typeface="Nanum Gothic"/>
                  <a:ea typeface="Nanum Gothic"/>
                  <a:cs typeface="Nanum Gothic"/>
                  <a:sym typeface="Nanum Gothic"/>
                </a:rPr>
                <a:t> cs 화면 구현</a:t>
              </a:r>
              <a:endParaRPr sz="1100" b="1">
                <a:latin typeface="Nanum Gothic"/>
                <a:ea typeface="Nanum Gothic"/>
                <a:cs typeface="Nanum Gothic"/>
                <a:sym typeface="Nanum Gothic"/>
              </a:endParaRPr>
            </a:p>
          </p:txBody>
        </p:sp>
        <p:sp>
          <p:nvSpPr>
            <p:cNvPr id="205" name="Google Shape;205;p17"/>
            <p:cNvSpPr/>
            <p:nvPr/>
          </p:nvSpPr>
          <p:spPr>
            <a:xfrm>
              <a:off x="3594725" y="3623125"/>
              <a:ext cx="1991100" cy="4779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9525" cap="flat" cmpd="sng">
              <a:solidFill>
                <a:srgbClr val="F9E9E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100" b="1">
                  <a:latin typeface="Nanum Gothic"/>
                  <a:ea typeface="Nanum Gothic"/>
                  <a:cs typeface="Nanum Gothic"/>
                  <a:sym typeface="Nanum Gothic"/>
                </a:rPr>
                <a:t>cs 기능 구현</a:t>
              </a:r>
              <a:endParaRPr sz="1100" b="1">
                <a:latin typeface="Nanum Gothic"/>
                <a:ea typeface="Nanum Gothic"/>
                <a:cs typeface="Nanum Gothic"/>
                <a:sym typeface="Nanum Gothic"/>
              </a:endParaRPr>
            </a:p>
          </p:txBody>
        </p:sp>
      </p:grpSp>
      <p:grpSp>
        <p:nvGrpSpPr>
          <p:cNvPr id="206" name="Google Shape;206;p17"/>
          <p:cNvGrpSpPr/>
          <p:nvPr/>
        </p:nvGrpSpPr>
        <p:grpSpPr>
          <a:xfrm>
            <a:off x="6109825" y="3466375"/>
            <a:ext cx="1991100" cy="1001950"/>
            <a:chOff x="6109825" y="3099075"/>
            <a:chExt cx="1991100" cy="1001950"/>
          </a:xfrm>
        </p:grpSpPr>
        <p:sp>
          <p:nvSpPr>
            <p:cNvPr id="207" name="Google Shape;207;p17"/>
            <p:cNvSpPr/>
            <p:nvPr/>
          </p:nvSpPr>
          <p:spPr>
            <a:xfrm>
              <a:off x="6109825" y="3099075"/>
              <a:ext cx="1991100" cy="4779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9525" cap="flat" cmpd="sng">
              <a:solidFill>
                <a:srgbClr val="F9E9E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100" b="1">
                  <a:latin typeface="Nanum Gothic"/>
                  <a:ea typeface="Nanum Gothic"/>
                  <a:cs typeface="Nanum Gothic"/>
                  <a:sym typeface="Nanum Gothic"/>
                </a:rPr>
                <a:t>main, product 화면 구현</a:t>
              </a:r>
              <a:endParaRPr sz="1100" b="1">
                <a:latin typeface="Nanum Gothic"/>
                <a:ea typeface="Nanum Gothic"/>
                <a:cs typeface="Nanum Gothic"/>
                <a:sym typeface="Nanum Gothic"/>
              </a:endParaRPr>
            </a:p>
          </p:txBody>
        </p:sp>
        <p:sp>
          <p:nvSpPr>
            <p:cNvPr id="208" name="Google Shape;208;p17"/>
            <p:cNvSpPr/>
            <p:nvPr/>
          </p:nvSpPr>
          <p:spPr>
            <a:xfrm>
              <a:off x="6109825" y="3623125"/>
              <a:ext cx="1991100" cy="4779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9525" cap="flat" cmpd="sng">
              <a:solidFill>
                <a:srgbClr val="F9E9E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100" b="1">
                  <a:latin typeface="Nanum Gothic"/>
                  <a:ea typeface="Nanum Gothic"/>
                  <a:cs typeface="Nanum Gothic"/>
                  <a:sym typeface="Nanum Gothic"/>
                </a:rPr>
                <a:t>admin, member 기능 구현</a:t>
              </a:r>
              <a:endParaRPr sz="1100" b="1">
                <a:latin typeface="Nanum Gothic"/>
                <a:ea typeface="Nanum Gothic"/>
                <a:cs typeface="Nanum Gothic"/>
                <a:sym typeface="Nanum Gothic"/>
              </a:endParaRPr>
            </a:p>
          </p:txBody>
        </p:sp>
      </p:grpSp>
      <p:sp>
        <p:nvSpPr>
          <p:cNvPr id="209" name="Google Shape;209;p17"/>
          <p:cNvSpPr/>
          <p:nvPr/>
        </p:nvSpPr>
        <p:spPr>
          <a:xfrm>
            <a:off x="3159100" y="2948425"/>
            <a:ext cx="331800" cy="11940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17"/>
          <p:cNvSpPr/>
          <p:nvPr/>
        </p:nvSpPr>
        <p:spPr>
          <a:xfrm rot="5400000">
            <a:off x="4510325" y="2498463"/>
            <a:ext cx="159900" cy="11940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17"/>
          <p:cNvSpPr/>
          <p:nvPr/>
        </p:nvSpPr>
        <p:spPr>
          <a:xfrm>
            <a:off x="5681925" y="2958400"/>
            <a:ext cx="331800" cy="11940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rgbClr val="66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17"/>
          <p:cNvSpPr txBox="1"/>
          <p:nvPr/>
        </p:nvSpPr>
        <p:spPr>
          <a:xfrm>
            <a:off x="354125" y="507900"/>
            <a:ext cx="7040100" cy="12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65100" lvl="0" indent="0" algn="l" rtl="0">
              <a:lnSpc>
                <a:spcPct val="101363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rPr lang="ko" sz="1000"/>
              <a:t>· </a:t>
            </a:r>
            <a:r>
              <a:rPr lang="ko" sz="1100">
                <a:latin typeface="Nanum Gothic"/>
                <a:ea typeface="Nanum Gothic"/>
                <a:cs typeface="Nanum Gothic"/>
                <a:sym typeface="Nanum Gothic"/>
              </a:rPr>
              <a:t>전통적인 개발과 운영을 위한 DevOps 를 위해 중앙 집중식 팀 구성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  <a:p>
            <a:pPr marL="165100" lvl="0" indent="0" algn="l" rtl="0">
              <a:lnSpc>
                <a:spcPct val="101363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ko" sz="1100">
                <a:latin typeface="Nanum Gothic"/>
                <a:ea typeface="Nanum Gothic"/>
                <a:cs typeface="Nanum Gothic"/>
                <a:sym typeface="Nanum Gothic"/>
              </a:rPr>
              <a:t>· 소규모 프로젝트 개발에 적합한 의사결정이 빠른 조직 구조로 신입 개발자가 빠르게 실무를 경험하기에 적합</a:t>
            </a:r>
            <a:endParaRPr sz="1100"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FFD"/>
        </a:solidFill>
        <a:effectLst/>
      </p:bgPr>
    </p:bg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8"/>
          <p:cNvSpPr/>
          <p:nvPr/>
        </p:nvSpPr>
        <p:spPr>
          <a:xfrm>
            <a:off x="354125" y="66375"/>
            <a:ext cx="8472300" cy="50772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algn="bl" rotWithShape="0">
              <a:srgbClr val="B7B7B7">
                <a:alpha val="8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8" name="Google Shape;218;p18"/>
          <p:cNvGrpSpPr/>
          <p:nvPr/>
        </p:nvGrpSpPr>
        <p:grpSpPr>
          <a:xfrm>
            <a:off x="354125" y="0"/>
            <a:ext cx="8472300" cy="507900"/>
            <a:chOff x="354125" y="272800"/>
            <a:chExt cx="8472300" cy="507900"/>
          </a:xfrm>
        </p:grpSpPr>
        <p:sp>
          <p:nvSpPr>
            <p:cNvPr id="219" name="Google Shape;219;p18"/>
            <p:cNvSpPr/>
            <p:nvPr/>
          </p:nvSpPr>
          <p:spPr>
            <a:xfrm>
              <a:off x="354125" y="327550"/>
              <a:ext cx="8472300" cy="398400"/>
            </a:xfrm>
            <a:prstGeom prst="rect">
              <a:avLst/>
            </a:prstGeom>
            <a:solidFill>
              <a:srgbClr val="F4CCCC"/>
            </a:solidFill>
            <a:ln w="9525" cap="flat" cmpd="sng">
              <a:solidFill>
                <a:srgbClr val="F8E1E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8"/>
            <p:cNvSpPr/>
            <p:nvPr/>
          </p:nvSpPr>
          <p:spPr>
            <a:xfrm>
              <a:off x="8596100" y="460300"/>
              <a:ext cx="141600" cy="132900"/>
            </a:xfrm>
            <a:prstGeom prst="ellipse">
              <a:avLst/>
            </a:prstGeom>
            <a:solidFill>
              <a:srgbClr val="D6D4E4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8"/>
            <p:cNvSpPr/>
            <p:nvPr/>
          </p:nvSpPr>
          <p:spPr>
            <a:xfrm>
              <a:off x="8403225" y="460300"/>
              <a:ext cx="141600" cy="132900"/>
            </a:xfrm>
            <a:prstGeom prst="ellipse">
              <a:avLst/>
            </a:prstGeom>
            <a:solidFill>
              <a:srgbClr val="CFE2F3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8"/>
            <p:cNvSpPr/>
            <p:nvPr/>
          </p:nvSpPr>
          <p:spPr>
            <a:xfrm>
              <a:off x="8210350" y="460300"/>
              <a:ext cx="141600" cy="132900"/>
            </a:xfrm>
            <a:prstGeom prst="ellipse">
              <a:avLst/>
            </a:prstGeom>
            <a:solidFill>
              <a:srgbClr val="FFF2CC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8"/>
            <p:cNvSpPr txBox="1"/>
            <p:nvPr/>
          </p:nvSpPr>
          <p:spPr>
            <a:xfrm>
              <a:off x="354125" y="272800"/>
              <a:ext cx="42891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2100" i="1">
                  <a:solidFill>
                    <a:srgbClr val="E06666"/>
                  </a:solidFill>
                  <a:latin typeface="Verdana"/>
                  <a:ea typeface="Verdana"/>
                  <a:cs typeface="Verdana"/>
                  <a:sym typeface="Verdana"/>
                </a:rPr>
                <a:t>C</a:t>
              </a:r>
              <a:r>
                <a:rPr lang="ko" sz="2100" i="1">
                  <a:solidFill>
                    <a:srgbClr val="434343"/>
                  </a:solidFill>
                  <a:latin typeface="Verdana"/>
                  <a:ea typeface="Verdana"/>
                  <a:cs typeface="Verdana"/>
                  <a:sym typeface="Verdana"/>
                </a:rPr>
                <a:t>HAPTER 3</a:t>
              </a:r>
              <a:endParaRPr sz="2100" i="1">
                <a:solidFill>
                  <a:srgbClr val="434343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grpSp>
        <p:nvGrpSpPr>
          <p:cNvPr id="224" name="Google Shape;224;p18"/>
          <p:cNvGrpSpPr/>
          <p:nvPr/>
        </p:nvGrpSpPr>
        <p:grpSpPr>
          <a:xfrm>
            <a:off x="6790750" y="462050"/>
            <a:ext cx="2385038" cy="507900"/>
            <a:chOff x="6770850" y="759700"/>
            <a:chExt cx="2385038" cy="507900"/>
          </a:xfrm>
        </p:grpSpPr>
        <p:grpSp>
          <p:nvGrpSpPr>
            <p:cNvPr id="225" name="Google Shape;225;p18"/>
            <p:cNvGrpSpPr/>
            <p:nvPr/>
          </p:nvGrpSpPr>
          <p:grpSpPr>
            <a:xfrm>
              <a:off x="7406412" y="780700"/>
              <a:ext cx="1749475" cy="481200"/>
              <a:chOff x="1836575" y="2145850"/>
              <a:chExt cx="1749475" cy="481200"/>
            </a:xfrm>
          </p:grpSpPr>
          <p:sp>
            <p:nvSpPr>
              <p:cNvPr id="226" name="Google Shape;226;p18"/>
              <p:cNvSpPr/>
              <p:nvPr/>
            </p:nvSpPr>
            <p:spPr>
              <a:xfrm rot="10800000">
                <a:off x="1847825" y="2145850"/>
                <a:ext cx="239700" cy="262200"/>
              </a:xfrm>
              <a:prstGeom prst="rtTriangle">
                <a:avLst/>
              </a:prstGeom>
              <a:solidFill>
                <a:srgbClr val="FFF2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18"/>
              <p:cNvSpPr/>
              <p:nvPr/>
            </p:nvSpPr>
            <p:spPr>
              <a:xfrm rot="-5400000">
                <a:off x="1847825" y="2376025"/>
                <a:ext cx="239700" cy="262200"/>
              </a:xfrm>
              <a:prstGeom prst="rtTriangle">
                <a:avLst/>
              </a:prstGeom>
              <a:solidFill>
                <a:srgbClr val="FFF2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18"/>
              <p:cNvSpPr/>
              <p:nvPr/>
            </p:nvSpPr>
            <p:spPr>
              <a:xfrm>
                <a:off x="2087850" y="2145850"/>
                <a:ext cx="1498200" cy="481200"/>
              </a:xfrm>
              <a:prstGeom prst="rect">
                <a:avLst/>
              </a:prstGeom>
              <a:solidFill>
                <a:srgbClr val="FFF2C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9" name="Google Shape;229;p18"/>
            <p:cNvSpPr txBox="1"/>
            <p:nvPr/>
          </p:nvSpPr>
          <p:spPr>
            <a:xfrm>
              <a:off x="6770850" y="759700"/>
              <a:ext cx="22746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2100" b="1">
                  <a:solidFill>
                    <a:srgbClr val="434343"/>
                  </a:solidFill>
                  <a:latin typeface="Gowun Dodum"/>
                  <a:ea typeface="Gowun Dodum"/>
                  <a:cs typeface="Gowun Dodum"/>
                  <a:sym typeface="Gowun Dodum"/>
                </a:rPr>
                <a:t>개발 환경</a:t>
              </a:r>
              <a:endParaRPr sz="1500" b="1">
                <a:solidFill>
                  <a:srgbClr val="434343"/>
                </a:solidFill>
                <a:latin typeface="Gowun Dodum"/>
                <a:ea typeface="Gowun Dodum"/>
                <a:cs typeface="Gowun Dodum"/>
                <a:sym typeface="Gowun Dodum"/>
              </a:endParaRPr>
            </a:p>
          </p:txBody>
        </p:sp>
      </p:grpSp>
      <p:graphicFrame>
        <p:nvGraphicFramePr>
          <p:cNvPr id="230" name="Google Shape;230;p18"/>
          <p:cNvGraphicFramePr/>
          <p:nvPr/>
        </p:nvGraphicFramePr>
        <p:xfrm>
          <a:off x="414125" y="10138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{E314CC6E-724D-4076-963C-5DC3DFE41CC2}</a:tableStyleId>
              </a:tblPr>
              <a:tblGrid>
                <a:gridCol w="617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28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734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533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995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917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b="1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유형</a:t>
                      </a:r>
                      <a:endParaRPr sz="1200" b="1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9E9E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b="1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구분</a:t>
                      </a:r>
                      <a:endParaRPr sz="1200" b="1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9E9E9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b="1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개발환경</a:t>
                      </a:r>
                      <a:endParaRPr sz="1200" b="1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9E9E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b="1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서비스환경</a:t>
                      </a:r>
                      <a:endParaRPr sz="1200" b="1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9E9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5200">
                <a:tc rowSpan="8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SW</a:t>
                      </a: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OS</a:t>
                      </a: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Windows 10</a:t>
                      </a: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AWS EC2 Kernel 5.x</a:t>
                      </a: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400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Browser</a:t>
                      </a: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Chrome 108.0.5359.125</a:t>
                      </a: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N/A</a:t>
                      </a: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1075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WAS</a:t>
                      </a: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Apache Tomcat 9.0.67</a:t>
                      </a: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625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Language</a:t>
                      </a: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Server</a:t>
                      </a: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Java 11, Servlet 4.0, JSP 2.3</a:t>
                      </a: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030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Client</a:t>
                      </a: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HTML5, CSS3, JavaScript(ES6), jQuery 3.1</a:t>
                      </a: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785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Library</a:t>
                      </a: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activation-1.1.1.jar / cos-05Nov2002.jar / gson-2.9.1.jar / javax.mail-1.6.2.jar /</a:t>
                      </a: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jstl-1.2.jar / logback-classic-1.4.4.jar / logback-core-1.4.4.jar /</a:t>
                      </a: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mysql-connector-java-8.0.29.jar / slf4j-api-2.0.3.jar</a:t>
                      </a: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1625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DBMS</a:t>
                      </a: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MySQL 8.0</a:t>
                      </a: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MySQL 8.0.31</a:t>
                      </a: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30725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Tool</a:t>
                      </a: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Eclipse IDE 2022-09(4.25.0) / MySQL Workbench 8.0.30 / HeidSQL 12.1.0.6537 / Git 2.37.2 / Github</a:t>
                      </a: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Nanum Gothic"/>
                          <a:ea typeface="Nanum Gothic"/>
                          <a:cs typeface="Nanum Gothic"/>
                          <a:sym typeface="Nanum Gothic"/>
                        </a:rPr>
                        <a:t>N/A</a:t>
                      </a:r>
                      <a:endParaRPr sz="1200">
                        <a:latin typeface="Nanum Gothic"/>
                        <a:ea typeface="Nanum Gothic"/>
                        <a:cs typeface="Nanum Gothic"/>
                        <a:sym typeface="Nanum Gothi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FFD"/>
        </a:solidFill>
        <a:effectLst/>
      </p:bgPr>
    </p:bg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9"/>
          <p:cNvSpPr/>
          <p:nvPr/>
        </p:nvSpPr>
        <p:spPr>
          <a:xfrm>
            <a:off x="354125" y="66375"/>
            <a:ext cx="8472300" cy="50772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algn="bl" rotWithShape="0">
              <a:srgbClr val="B7B7B7">
                <a:alpha val="8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6" name="Google Shape;236;p19"/>
          <p:cNvGrpSpPr/>
          <p:nvPr/>
        </p:nvGrpSpPr>
        <p:grpSpPr>
          <a:xfrm>
            <a:off x="354125" y="0"/>
            <a:ext cx="8472300" cy="507900"/>
            <a:chOff x="354125" y="272800"/>
            <a:chExt cx="8472300" cy="507900"/>
          </a:xfrm>
        </p:grpSpPr>
        <p:sp>
          <p:nvSpPr>
            <p:cNvPr id="237" name="Google Shape;237;p19"/>
            <p:cNvSpPr/>
            <p:nvPr/>
          </p:nvSpPr>
          <p:spPr>
            <a:xfrm>
              <a:off x="354125" y="327550"/>
              <a:ext cx="8472300" cy="398400"/>
            </a:xfrm>
            <a:prstGeom prst="rect">
              <a:avLst/>
            </a:prstGeom>
            <a:solidFill>
              <a:srgbClr val="F4CCCC"/>
            </a:solidFill>
            <a:ln w="9525" cap="flat" cmpd="sng">
              <a:solidFill>
                <a:srgbClr val="F8E1E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9"/>
            <p:cNvSpPr/>
            <p:nvPr/>
          </p:nvSpPr>
          <p:spPr>
            <a:xfrm>
              <a:off x="8596100" y="460300"/>
              <a:ext cx="141600" cy="132900"/>
            </a:xfrm>
            <a:prstGeom prst="ellipse">
              <a:avLst/>
            </a:prstGeom>
            <a:solidFill>
              <a:srgbClr val="D6D4E4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9"/>
            <p:cNvSpPr/>
            <p:nvPr/>
          </p:nvSpPr>
          <p:spPr>
            <a:xfrm>
              <a:off x="8403225" y="460300"/>
              <a:ext cx="141600" cy="132900"/>
            </a:xfrm>
            <a:prstGeom prst="ellipse">
              <a:avLst/>
            </a:prstGeom>
            <a:solidFill>
              <a:srgbClr val="CFE2F3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9"/>
            <p:cNvSpPr/>
            <p:nvPr/>
          </p:nvSpPr>
          <p:spPr>
            <a:xfrm>
              <a:off x="8210350" y="460300"/>
              <a:ext cx="141600" cy="132900"/>
            </a:xfrm>
            <a:prstGeom prst="ellipse">
              <a:avLst/>
            </a:prstGeom>
            <a:solidFill>
              <a:srgbClr val="FFF2CC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9"/>
            <p:cNvSpPr txBox="1"/>
            <p:nvPr/>
          </p:nvSpPr>
          <p:spPr>
            <a:xfrm>
              <a:off x="354125" y="272800"/>
              <a:ext cx="42891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2100" i="1">
                  <a:solidFill>
                    <a:srgbClr val="E06666"/>
                  </a:solidFill>
                  <a:latin typeface="Verdana"/>
                  <a:ea typeface="Verdana"/>
                  <a:cs typeface="Verdana"/>
                  <a:sym typeface="Verdana"/>
                </a:rPr>
                <a:t>C</a:t>
              </a:r>
              <a:r>
                <a:rPr lang="ko" sz="2100" i="1">
                  <a:solidFill>
                    <a:srgbClr val="434343"/>
                  </a:solidFill>
                  <a:latin typeface="Verdana"/>
                  <a:ea typeface="Verdana"/>
                  <a:cs typeface="Verdana"/>
                  <a:sym typeface="Verdana"/>
                </a:rPr>
                <a:t>HAPTER 3</a:t>
              </a:r>
              <a:endParaRPr sz="2100" i="1">
                <a:solidFill>
                  <a:srgbClr val="434343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grpSp>
        <p:nvGrpSpPr>
          <p:cNvPr id="242" name="Google Shape;242;p19"/>
          <p:cNvGrpSpPr/>
          <p:nvPr/>
        </p:nvGrpSpPr>
        <p:grpSpPr>
          <a:xfrm>
            <a:off x="6790764" y="483050"/>
            <a:ext cx="2385059" cy="481200"/>
            <a:chOff x="1836575" y="2145850"/>
            <a:chExt cx="1749475" cy="481200"/>
          </a:xfrm>
        </p:grpSpPr>
        <p:sp>
          <p:nvSpPr>
            <p:cNvPr id="243" name="Google Shape;243;p19"/>
            <p:cNvSpPr/>
            <p:nvPr/>
          </p:nvSpPr>
          <p:spPr>
            <a:xfrm rot="10800000">
              <a:off x="1847825" y="2145850"/>
              <a:ext cx="239700" cy="262200"/>
            </a:xfrm>
            <a:prstGeom prst="rtTriangle">
              <a:avLst/>
            </a:pr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9"/>
            <p:cNvSpPr/>
            <p:nvPr/>
          </p:nvSpPr>
          <p:spPr>
            <a:xfrm rot="-5400000">
              <a:off x="1847825" y="2376025"/>
              <a:ext cx="239700" cy="262200"/>
            </a:xfrm>
            <a:prstGeom prst="rtTriangle">
              <a:avLst/>
            </a:pr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9"/>
            <p:cNvSpPr/>
            <p:nvPr/>
          </p:nvSpPr>
          <p:spPr>
            <a:xfrm>
              <a:off x="2087850" y="2145850"/>
              <a:ext cx="1498200" cy="481200"/>
            </a:xfrm>
            <a:prstGeom prst="rect">
              <a:avLst/>
            </a:pr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6" name="Google Shape;246;p19"/>
          <p:cNvSpPr txBox="1"/>
          <p:nvPr/>
        </p:nvSpPr>
        <p:spPr>
          <a:xfrm>
            <a:off x="6790750" y="462050"/>
            <a:ext cx="22746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 b="1">
                <a:solidFill>
                  <a:srgbClr val="434343"/>
                </a:solidFill>
                <a:latin typeface="Gowun Dodum"/>
                <a:ea typeface="Gowun Dodum"/>
                <a:cs typeface="Gowun Dodum"/>
                <a:sym typeface="Gowun Dodum"/>
              </a:rPr>
              <a:t>요구사항 분석</a:t>
            </a:r>
            <a:endParaRPr sz="1500" b="1">
              <a:solidFill>
                <a:srgbClr val="434343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graphicFrame>
        <p:nvGraphicFramePr>
          <p:cNvPr id="247" name="Google Shape;247;p19"/>
          <p:cNvGraphicFramePr/>
          <p:nvPr/>
        </p:nvGraphicFramePr>
        <p:xfrm>
          <a:off x="430350" y="16556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{E314CC6E-724D-4076-963C-5DC3DFE41CC2}</a:tableStyleId>
              </a:tblPr>
              <a:tblGrid>
                <a:gridCol w="389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86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41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43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649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354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959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23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solidFill>
                            <a:schemeClr val="lt1"/>
                          </a:solidFill>
                        </a:rPr>
                        <a:t>No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solidFill>
                            <a:schemeClr val="lt1"/>
                          </a:solidFill>
                        </a:rPr>
                        <a:t>ID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solidFill>
                            <a:schemeClr val="lt1"/>
                          </a:solidFill>
                        </a:rPr>
                        <a:t>요구사항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solidFill>
                            <a:schemeClr val="lt1"/>
                          </a:solidFill>
                        </a:rPr>
                        <a:t>유형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solidFill>
                            <a:schemeClr val="lt1"/>
                          </a:solidFill>
                        </a:rPr>
                        <a:t>우선순위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solidFill>
                            <a:schemeClr val="lt1"/>
                          </a:solidFill>
                        </a:rPr>
                        <a:t>규모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solidFill>
                            <a:schemeClr val="lt1"/>
                          </a:solidFill>
                        </a:rPr>
                        <a:t>수용여부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0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1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R-001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프로젝트 안내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비기능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상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Small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2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R-036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API 설계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비기능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하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Medium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1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3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R-002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화면구현 - 쇼핑몰메인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상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Medium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2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4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R-003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화면구현 - 고객센터(CS)페이지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상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Medium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72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5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R-004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화면구현 - 회원(member)페이지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상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Medium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437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6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R-005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화면구현 - 관리자(admin)페이지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상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Medium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969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7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R-006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화면구현 - 상품(product)페이지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상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Medium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15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8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R-014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데이터베이스 설계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최상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Large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261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9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R-015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기능구현 - 관리자/상품등록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최상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Medium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43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10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R-016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상품 데이터 입력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비기능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최상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X-Large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248" name="Google Shape;248;p19"/>
          <p:cNvSpPr txBox="1"/>
          <p:nvPr/>
        </p:nvSpPr>
        <p:spPr>
          <a:xfrm>
            <a:off x="354125" y="507900"/>
            <a:ext cx="4948800" cy="11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14300" lvl="0" indent="0" algn="l" rtl="0">
              <a:lnSpc>
                <a:spcPct val="139375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ko" sz="1300" b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· </a:t>
            </a:r>
            <a:r>
              <a:rPr lang="ko" sz="1200" b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요구사항들 간 상충되는 것을 해결하고, 개발 범위를 파악하며,</a:t>
            </a:r>
            <a:endParaRPr sz="1200" b="1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114300" lvl="0" indent="0" algn="l" rtl="0">
              <a:lnSpc>
                <a:spcPct val="139375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ko" sz="1200" b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 소프트웨어 환경과 어떻게 상호 작용하는지 이해</a:t>
            </a:r>
            <a:endParaRPr sz="1200" b="1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114300" lvl="0" indent="0" algn="l" rtl="0">
              <a:lnSpc>
                <a:spcPct val="139375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ko" sz="1200" b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· 시스템 요구사항을 정제하여 소프트웨어 요구사항을 도출</a:t>
            </a:r>
            <a:endParaRPr sz="1200" b="1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FFD"/>
        </a:solidFill>
        <a:effectLst/>
      </p:bgPr>
    </p:bg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0"/>
          <p:cNvSpPr/>
          <p:nvPr/>
        </p:nvSpPr>
        <p:spPr>
          <a:xfrm>
            <a:off x="354125" y="66375"/>
            <a:ext cx="8472300" cy="50772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algn="bl" rotWithShape="0">
              <a:srgbClr val="B7B7B7">
                <a:alpha val="8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4" name="Google Shape;254;p20"/>
          <p:cNvGrpSpPr/>
          <p:nvPr/>
        </p:nvGrpSpPr>
        <p:grpSpPr>
          <a:xfrm>
            <a:off x="354125" y="0"/>
            <a:ext cx="8472300" cy="507900"/>
            <a:chOff x="354125" y="272800"/>
            <a:chExt cx="8472300" cy="507900"/>
          </a:xfrm>
        </p:grpSpPr>
        <p:sp>
          <p:nvSpPr>
            <p:cNvPr id="255" name="Google Shape;255;p20"/>
            <p:cNvSpPr/>
            <p:nvPr/>
          </p:nvSpPr>
          <p:spPr>
            <a:xfrm>
              <a:off x="354125" y="327550"/>
              <a:ext cx="8472300" cy="398400"/>
            </a:xfrm>
            <a:prstGeom prst="rect">
              <a:avLst/>
            </a:prstGeom>
            <a:solidFill>
              <a:srgbClr val="F4CCCC"/>
            </a:solidFill>
            <a:ln w="9525" cap="flat" cmpd="sng">
              <a:solidFill>
                <a:srgbClr val="F8E1E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0"/>
            <p:cNvSpPr/>
            <p:nvPr/>
          </p:nvSpPr>
          <p:spPr>
            <a:xfrm>
              <a:off x="8596100" y="460300"/>
              <a:ext cx="141600" cy="132900"/>
            </a:xfrm>
            <a:prstGeom prst="ellipse">
              <a:avLst/>
            </a:prstGeom>
            <a:solidFill>
              <a:srgbClr val="D6D4E4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0"/>
            <p:cNvSpPr/>
            <p:nvPr/>
          </p:nvSpPr>
          <p:spPr>
            <a:xfrm>
              <a:off x="8403225" y="460300"/>
              <a:ext cx="141600" cy="132900"/>
            </a:xfrm>
            <a:prstGeom prst="ellipse">
              <a:avLst/>
            </a:prstGeom>
            <a:solidFill>
              <a:srgbClr val="CFE2F3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0"/>
            <p:cNvSpPr/>
            <p:nvPr/>
          </p:nvSpPr>
          <p:spPr>
            <a:xfrm>
              <a:off x="8210350" y="460300"/>
              <a:ext cx="141600" cy="132900"/>
            </a:xfrm>
            <a:prstGeom prst="ellipse">
              <a:avLst/>
            </a:prstGeom>
            <a:solidFill>
              <a:srgbClr val="FFF2CC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0"/>
            <p:cNvSpPr txBox="1"/>
            <p:nvPr/>
          </p:nvSpPr>
          <p:spPr>
            <a:xfrm>
              <a:off x="354125" y="272800"/>
              <a:ext cx="42891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2100" i="1">
                  <a:solidFill>
                    <a:srgbClr val="E06666"/>
                  </a:solidFill>
                  <a:latin typeface="Verdana"/>
                  <a:ea typeface="Verdana"/>
                  <a:cs typeface="Verdana"/>
                  <a:sym typeface="Verdana"/>
                </a:rPr>
                <a:t>C</a:t>
              </a:r>
              <a:r>
                <a:rPr lang="ko" sz="2100" i="1">
                  <a:solidFill>
                    <a:srgbClr val="434343"/>
                  </a:solidFill>
                  <a:latin typeface="Verdana"/>
                  <a:ea typeface="Verdana"/>
                  <a:cs typeface="Verdana"/>
                  <a:sym typeface="Verdana"/>
                </a:rPr>
                <a:t>HAPTER 3</a:t>
              </a:r>
              <a:endParaRPr sz="2100" i="1">
                <a:solidFill>
                  <a:srgbClr val="434343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grpSp>
        <p:nvGrpSpPr>
          <p:cNvPr id="260" name="Google Shape;260;p20"/>
          <p:cNvGrpSpPr/>
          <p:nvPr/>
        </p:nvGrpSpPr>
        <p:grpSpPr>
          <a:xfrm>
            <a:off x="6790764" y="483050"/>
            <a:ext cx="2385059" cy="481200"/>
            <a:chOff x="1836575" y="2145850"/>
            <a:chExt cx="1749475" cy="481200"/>
          </a:xfrm>
        </p:grpSpPr>
        <p:sp>
          <p:nvSpPr>
            <p:cNvPr id="261" name="Google Shape;261;p20"/>
            <p:cNvSpPr/>
            <p:nvPr/>
          </p:nvSpPr>
          <p:spPr>
            <a:xfrm rot="10800000">
              <a:off x="1847825" y="2145850"/>
              <a:ext cx="239700" cy="262200"/>
            </a:xfrm>
            <a:prstGeom prst="rtTriangle">
              <a:avLst/>
            </a:pr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0"/>
            <p:cNvSpPr/>
            <p:nvPr/>
          </p:nvSpPr>
          <p:spPr>
            <a:xfrm rot="-5400000">
              <a:off x="1847825" y="2376025"/>
              <a:ext cx="239700" cy="262200"/>
            </a:xfrm>
            <a:prstGeom prst="rtTriangle">
              <a:avLst/>
            </a:pr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0"/>
            <p:cNvSpPr/>
            <p:nvPr/>
          </p:nvSpPr>
          <p:spPr>
            <a:xfrm>
              <a:off x="2087850" y="2145850"/>
              <a:ext cx="1498200" cy="481200"/>
            </a:xfrm>
            <a:prstGeom prst="rect">
              <a:avLst/>
            </a:pr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4" name="Google Shape;264;p20"/>
          <p:cNvSpPr txBox="1"/>
          <p:nvPr/>
        </p:nvSpPr>
        <p:spPr>
          <a:xfrm>
            <a:off x="6790750" y="462050"/>
            <a:ext cx="22746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 b="1">
                <a:solidFill>
                  <a:srgbClr val="434343"/>
                </a:solidFill>
                <a:latin typeface="Gowun Dodum"/>
                <a:ea typeface="Gowun Dodum"/>
                <a:cs typeface="Gowun Dodum"/>
                <a:sym typeface="Gowun Dodum"/>
              </a:rPr>
              <a:t>요구사항 분석</a:t>
            </a:r>
            <a:endParaRPr sz="1500" b="1">
              <a:solidFill>
                <a:srgbClr val="434343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graphicFrame>
        <p:nvGraphicFramePr>
          <p:cNvPr id="265" name="Google Shape;265;p20"/>
          <p:cNvGraphicFramePr/>
          <p:nvPr/>
        </p:nvGraphicFramePr>
        <p:xfrm>
          <a:off x="430350" y="6507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{E314CC6E-724D-4076-963C-5DC3DFE41CC2}</a:tableStyleId>
              </a:tblPr>
              <a:tblGrid>
                <a:gridCol w="389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86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41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43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649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354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959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23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solidFill>
                            <a:schemeClr val="lt1"/>
                          </a:solidFill>
                        </a:rPr>
                        <a:t>No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solidFill>
                            <a:schemeClr val="lt1"/>
                          </a:solidFill>
                        </a:rPr>
                        <a:t>ID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solidFill>
                            <a:schemeClr val="lt1"/>
                          </a:solidFill>
                        </a:rPr>
                        <a:t>요구사항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solidFill>
                            <a:schemeClr val="lt1"/>
                          </a:solidFill>
                        </a:rPr>
                        <a:t>유형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solidFill>
                            <a:schemeClr val="lt1"/>
                          </a:solidFill>
                        </a:rPr>
                        <a:t>우선순위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solidFill>
                            <a:schemeClr val="lt1"/>
                          </a:solidFill>
                        </a:rPr>
                        <a:t>규모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solidFill>
                            <a:schemeClr val="lt1"/>
                          </a:solidFill>
                        </a:rPr>
                        <a:t>수용여부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0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11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R-054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기능구현 - 프로젝트 개발 준비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비기능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최상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Large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12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R-056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API 설계 문서 정리하기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비기능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하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Medium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1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13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R-073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기능구현 - 상품/상품목록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상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Medium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2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14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R-085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기능구현 - 고객센터/메인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중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Small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72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15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R-086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기능구현 - 관리자/상품현황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상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Medium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437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16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R-087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기능구현 - 쇼핑몰 메인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상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Medium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969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17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R-094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기능구현 - 고객센터/문의하기 쓰기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중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Medium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15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18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R-096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기능구현 - 회원/일반가입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상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Medium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261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19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R-105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기능구현 - 회원/구분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상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Medium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43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20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R-106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기능구현 - 회원/약관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상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Medium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43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21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R-109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기능구현 - 고객센터/문의하기 목록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중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Medium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43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22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R-112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기능구현 - 상품/보기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상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Medium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43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23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R-113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기능구현 - 고객센터/자주묻는 질문 보기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상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Medium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FFD"/>
        </a:solidFill>
        <a:effectLst/>
      </p:bgPr>
    </p:bg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1"/>
          <p:cNvSpPr/>
          <p:nvPr/>
        </p:nvSpPr>
        <p:spPr>
          <a:xfrm>
            <a:off x="354125" y="66375"/>
            <a:ext cx="8472300" cy="50772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rgbClr val="F3F3F3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algn="bl" rotWithShape="0">
              <a:srgbClr val="B7B7B7">
                <a:alpha val="8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1" name="Google Shape;271;p21"/>
          <p:cNvGrpSpPr/>
          <p:nvPr/>
        </p:nvGrpSpPr>
        <p:grpSpPr>
          <a:xfrm>
            <a:off x="354125" y="0"/>
            <a:ext cx="8472300" cy="507900"/>
            <a:chOff x="354125" y="272800"/>
            <a:chExt cx="8472300" cy="507900"/>
          </a:xfrm>
        </p:grpSpPr>
        <p:sp>
          <p:nvSpPr>
            <p:cNvPr id="272" name="Google Shape;272;p21"/>
            <p:cNvSpPr/>
            <p:nvPr/>
          </p:nvSpPr>
          <p:spPr>
            <a:xfrm>
              <a:off x="354125" y="327550"/>
              <a:ext cx="8472300" cy="398400"/>
            </a:xfrm>
            <a:prstGeom prst="rect">
              <a:avLst/>
            </a:prstGeom>
            <a:solidFill>
              <a:srgbClr val="F4CCCC"/>
            </a:solidFill>
            <a:ln w="9525" cap="flat" cmpd="sng">
              <a:solidFill>
                <a:srgbClr val="F8E1E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1"/>
            <p:cNvSpPr/>
            <p:nvPr/>
          </p:nvSpPr>
          <p:spPr>
            <a:xfrm>
              <a:off x="8596100" y="460300"/>
              <a:ext cx="141600" cy="132900"/>
            </a:xfrm>
            <a:prstGeom prst="ellipse">
              <a:avLst/>
            </a:prstGeom>
            <a:solidFill>
              <a:srgbClr val="D6D4E4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1"/>
            <p:cNvSpPr/>
            <p:nvPr/>
          </p:nvSpPr>
          <p:spPr>
            <a:xfrm>
              <a:off x="8403225" y="460300"/>
              <a:ext cx="141600" cy="132900"/>
            </a:xfrm>
            <a:prstGeom prst="ellipse">
              <a:avLst/>
            </a:prstGeom>
            <a:solidFill>
              <a:srgbClr val="CFE2F3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1"/>
            <p:cNvSpPr/>
            <p:nvPr/>
          </p:nvSpPr>
          <p:spPr>
            <a:xfrm>
              <a:off x="8210350" y="460300"/>
              <a:ext cx="141600" cy="132900"/>
            </a:xfrm>
            <a:prstGeom prst="ellipse">
              <a:avLst/>
            </a:prstGeom>
            <a:solidFill>
              <a:srgbClr val="FFF2CC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1"/>
            <p:cNvSpPr txBox="1"/>
            <p:nvPr/>
          </p:nvSpPr>
          <p:spPr>
            <a:xfrm>
              <a:off x="354125" y="272800"/>
              <a:ext cx="42891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2100" i="1">
                  <a:solidFill>
                    <a:srgbClr val="E06666"/>
                  </a:solidFill>
                  <a:latin typeface="Verdana"/>
                  <a:ea typeface="Verdana"/>
                  <a:cs typeface="Verdana"/>
                  <a:sym typeface="Verdana"/>
                </a:rPr>
                <a:t>C</a:t>
              </a:r>
              <a:r>
                <a:rPr lang="ko" sz="2100" i="1">
                  <a:solidFill>
                    <a:srgbClr val="434343"/>
                  </a:solidFill>
                  <a:latin typeface="Verdana"/>
                  <a:ea typeface="Verdana"/>
                  <a:cs typeface="Verdana"/>
                  <a:sym typeface="Verdana"/>
                </a:rPr>
                <a:t>HAPTER 3</a:t>
              </a:r>
              <a:endParaRPr sz="2100" i="1">
                <a:solidFill>
                  <a:srgbClr val="434343"/>
                </a:solidFill>
                <a:latin typeface="Verdana"/>
                <a:ea typeface="Verdana"/>
                <a:cs typeface="Verdana"/>
                <a:sym typeface="Verdana"/>
              </a:endParaRPr>
            </a:p>
          </p:txBody>
        </p:sp>
      </p:grpSp>
      <p:grpSp>
        <p:nvGrpSpPr>
          <p:cNvPr id="277" name="Google Shape;277;p21"/>
          <p:cNvGrpSpPr/>
          <p:nvPr/>
        </p:nvGrpSpPr>
        <p:grpSpPr>
          <a:xfrm>
            <a:off x="6790764" y="483050"/>
            <a:ext cx="2385059" cy="481200"/>
            <a:chOff x="1836575" y="2145850"/>
            <a:chExt cx="1749475" cy="481200"/>
          </a:xfrm>
        </p:grpSpPr>
        <p:sp>
          <p:nvSpPr>
            <p:cNvPr id="278" name="Google Shape;278;p21"/>
            <p:cNvSpPr/>
            <p:nvPr/>
          </p:nvSpPr>
          <p:spPr>
            <a:xfrm rot="10800000">
              <a:off x="1847825" y="2145850"/>
              <a:ext cx="239700" cy="262200"/>
            </a:xfrm>
            <a:prstGeom prst="rtTriangle">
              <a:avLst/>
            </a:pr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1"/>
            <p:cNvSpPr/>
            <p:nvPr/>
          </p:nvSpPr>
          <p:spPr>
            <a:xfrm rot="-5400000">
              <a:off x="1847825" y="2376025"/>
              <a:ext cx="239700" cy="262200"/>
            </a:xfrm>
            <a:prstGeom prst="rtTriangle">
              <a:avLst/>
            </a:pr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1"/>
            <p:cNvSpPr/>
            <p:nvPr/>
          </p:nvSpPr>
          <p:spPr>
            <a:xfrm>
              <a:off x="2087850" y="2145850"/>
              <a:ext cx="1498200" cy="481200"/>
            </a:xfrm>
            <a:prstGeom prst="rect">
              <a:avLst/>
            </a:prstGeom>
            <a:solidFill>
              <a:srgbClr val="FFF2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1" name="Google Shape;281;p21"/>
          <p:cNvSpPr txBox="1"/>
          <p:nvPr/>
        </p:nvSpPr>
        <p:spPr>
          <a:xfrm>
            <a:off x="6790750" y="462050"/>
            <a:ext cx="22746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100" b="1">
                <a:solidFill>
                  <a:srgbClr val="434343"/>
                </a:solidFill>
                <a:latin typeface="Gowun Dodum"/>
                <a:ea typeface="Gowun Dodum"/>
                <a:cs typeface="Gowun Dodum"/>
                <a:sym typeface="Gowun Dodum"/>
              </a:rPr>
              <a:t>요구사항 분석</a:t>
            </a:r>
            <a:endParaRPr sz="1500" b="1">
              <a:solidFill>
                <a:srgbClr val="434343"/>
              </a:solidFill>
              <a:latin typeface="Gowun Dodum"/>
              <a:ea typeface="Gowun Dodum"/>
              <a:cs typeface="Gowun Dodum"/>
              <a:sym typeface="Gowun Dodum"/>
            </a:endParaRPr>
          </a:p>
        </p:txBody>
      </p:sp>
      <p:graphicFrame>
        <p:nvGraphicFramePr>
          <p:cNvPr id="282" name="Google Shape;282;p21"/>
          <p:cNvGraphicFramePr/>
          <p:nvPr/>
        </p:nvGraphicFramePr>
        <p:xfrm>
          <a:off x="430350" y="6507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{E314CC6E-724D-4076-963C-5DC3DFE41CC2}</a:tableStyleId>
              </a:tblPr>
              <a:tblGrid>
                <a:gridCol w="389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86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41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343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649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354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959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2339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solidFill>
                            <a:schemeClr val="lt1"/>
                          </a:solidFill>
                        </a:rPr>
                        <a:t>No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solidFill>
                            <a:schemeClr val="lt1"/>
                          </a:solidFill>
                        </a:rPr>
                        <a:t>ID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solidFill>
                            <a:schemeClr val="lt1"/>
                          </a:solidFill>
                        </a:rPr>
                        <a:t>요구사항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solidFill>
                            <a:schemeClr val="lt1"/>
                          </a:solidFill>
                        </a:rPr>
                        <a:t>유형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solidFill>
                            <a:schemeClr val="lt1"/>
                          </a:solidFill>
                        </a:rPr>
                        <a:t>우선순위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solidFill>
                            <a:schemeClr val="lt1"/>
                          </a:solidFill>
                        </a:rPr>
                        <a:t>규모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0666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solidFill>
                            <a:schemeClr val="lt1"/>
                          </a:solidFill>
                        </a:rPr>
                        <a:t>수용여부</a:t>
                      </a:r>
                      <a:endParaRPr sz="80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066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24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R-054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기능구현 - 고객센터/공지사항 목록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중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Medium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25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R-056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기능구현 - 상품/장바구니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중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Medium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1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26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R-073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기능구현 - 고객센터/문의하기 보기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중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Medium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2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27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R-113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기능구현 - 고객센터/공지사항 보기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중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Small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72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28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R-114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기능구현 - 회원/일반가입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상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Medium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437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29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R-115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기능구현 - 고객센터/자주묻는 질문 목록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중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Medium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969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30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R-116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기능구현 - 회원/로그인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상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Medium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615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31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R-127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기능구현 - 상품/주문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상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Medium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261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32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R-135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기능구현 - 관리자/메인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중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Small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43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33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R-136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기능구현 - 관리자고객센터/공지사항/목록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중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Medium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43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34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R-151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기능구현 - 관리자고객센터/공지사항/보기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중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Small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43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35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R-152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solidFill>
                            <a:schemeClr val="dk1"/>
                          </a:solidFill>
                        </a:rPr>
                        <a:t>기능구현 - 관리자고객센터/공지사항/등록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중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Small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43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36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R-163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기능구현 - 관리자고객센터/자주묻는질문/목록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기능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중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Medium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/>
                        <a:t>Y</a:t>
                      </a:r>
                      <a:endParaRPr sz="800"/>
                    </a:p>
                  </a:txBody>
                  <a:tcPr marL="91425" marR="91425" marT="91425" marB="91425">
                    <a:lnL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A999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2379</Words>
  <Application>Microsoft Office PowerPoint</Application>
  <PresentationFormat>화면 슬라이드 쇼(16:9)</PresentationFormat>
  <Paragraphs>1310</Paragraphs>
  <Slides>27</Slides>
  <Notes>27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6" baseType="lpstr">
      <vt:lpstr>Nanum Gothic</vt:lpstr>
      <vt:lpstr>Impact</vt:lpstr>
      <vt:lpstr>Arial</vt:lpstr>
      <vt:lpstr>Poppins</vt:lpstr>
      <vt:lpstr>Gowun Dodum</vt:lpstr>
      <vt:lpstr>Ubuntu</vt:lpstr>
      <vt:lpstr>Verdana</vt:lpstr>
      <vt:lpstr>Courier New</vt:lpstr>
      <vt:lpstr>Simple Light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java2</cp:lastModifiedBy>
  <cp:revision>1</cp:revision>
  <dcterms:modified xsi:type="dcterms:W3CDTF">2022-12-30T06:03:25Z</dcterms:modified>
</cp:coreProperties>
</file>